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70" r:id="rId5"/>
    <p:sldId id="371" r:id="rId6"/>
    <p:sldId id="372" r:id="rId7"/>
    <p:sldId id="373" r:id="rId8"/>
    <p:sldId id="374" r:id="rId9"/>
    <p:sldId id="377" r:id="rId10"/>
    <p:sldId id="378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64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orient="horz" pos="3339" userDrawn="1">
          <p15:clr>
            <a:srgbClr val="A4A3A4"/>
          </p15:clr>
        </p15:guide>
        <p15:guide id="6" orient="horz" pos="3521" userDrawn="1">
          <p15:clr>
            <a:srgbClr val="A4A3A4"/>
          </p15:clr>
        </p15:guide>
        <p15:guide id="7" orient="horz" pos="1344" userDrawn="1">
          <p15:clr>
            <a:srgbClr val="A4A3A4"/>
          </p15:clr>
        </p15:guide>
        <p15:guide id="8" pos="7348" userDrawn="1">
          <p15:clr>
            <a:srgbClr val="A4A3A4"/>
          </p15:clr>
        </p15:guide>
        <p15:guide id="9" pos="393" userDrawn="1">
          <p15:clr>
            <a:srgbClr val="A4A3A4"/>
          </p15:clr>
        </p15:guide>
        <p15:guide id="10" pos="6804" userDrawn="1">
          <p15:clr>
            <a:srgbClr val="A4A3A4"/>
          </p15:clr>
        </p15:guide>
        <p15:guide id="11" pos="3477" userDrawn="1">
          <p15:clr>
            <a:srgbClr val="A4A3A4"/>
          </p15:clr>
        </p15:guide>
        <p15:guide id="12" pos="3719" userDrawn="1">
          <p15:clr>
            <a:srgbClr val="A4A3A4"/>
          </p15:clr>
        </p15:guide>
        <p15:guide id="13" pos="6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800"/>
    <a:srgbClr val="003C6A"/>
    <a:srgbClr val="A71932"/>
    <a:srgbClr val="C51426"/>
    <a:srgbClr val="877B70"/>
    <a:srgbClr val="8D7C70"/>
    <a:srgbClr val="BDA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68200" autoAdjust="0"/>
  </p:normalViewPr>
  <p:slideViewPr>
    <p:cSldViewPr>
      <p:cViewPr varScale="1">
        <p:scale>
          <a:sx n="53" d="100"/>
          <a:sy n="53" d="100"/>
        </p:scale>
        <p:origin x="1836" y="72"/>
      </p:cViewPr>
      <p:guideLst>
        <p:guide orient="horz" pos="164"/>
        <p:guide orient="horz" pos="4110"/>
        <p:guide orient="horz" pos="1026"/>
        <p:guide orient="horz" pos="3339"/>
        <p:guide orient="horz" pos="3521"/>
        <p:guide orient="horz" pos="1344"/>
        <p:guide pos="7348"/>
        <p:guide pos="393"/>
        <p:guide pos="6804"/>
        <p:guide pos="3477"/>
        <p:guide pos="3719"/>
        <p:guide pos="6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374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671232876712472E-2"/>
          <c:y val="0.16298522086967374"/>
          <c:w val="0.44989132779635421"/>
          <c:h val="0.8160413719701282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671232876712472E-2"/>
          <c:y val="0.16298522086967371"/>
          <c:w val="0.4533159853306008"/>
          <c:h val="0.8222532326131487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5089472"/>
        <c:axId val="295089864"/>
      </c:barChart>
      <c:catAx>
        <c:axId val="295089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089864"/>
        <c:crosses val="autoZero"/>
        <c:auto val="1"/>
        <c:lblAlgn val="ctr"/>
        <c:lblOffset val="100"/>
        <c:noMultiLvlLbl val="0"/>
      </c:catAx>
      <c:valAx>
        <c:axId val="295089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08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29312"/>
        <c:axId val="294829704"/>
      </c:barChart>
      <c:catAx>
        <c:axId val="29482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29704"/>
        <c:crosses val="autoZero"/>
        <c:auto val="1"/>
        <c:lblAlgn val="ctr"/>
        <c:lblOffset val="100"/>
        <c:noMultiLvlLbl val="0"/>
      </c:catAx>
      <c:valAx>
        <c:axId val="29482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2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087904"/>
        <c:axId val="294830488"/>
      </c:barChart>
      <c:catAx>
        <c:axId val="2950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30488"/>
        <c:crosses val="autoZero"/>
        <c:auto val="1"/>
        <c:lblAlgn val="ctr"/>
        <c:lblOffset val="100"/>
        <c:noMultiLvlLbl val="0"/>
      </c:catAx>
      <c:valAx>
        <c:axId val="29483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0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5087120"/>
        <c:axId val="294831272"/>
      </c:lineChart>
      <c:catAx>
        <c:axId val="295087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4831272"/>
        <c:crosses val="autoZero"/>
        <c:auto val="1"/>
        <c:lblAlgn val="ctr"/>
        <c:lblOffset val="100"/>
        <c:noMultiLvlLbl val="0"/>
      </c:catAx>
      <c:valAx>
        <c:axId val="294831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08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5B2CA9-81E7-49E5-B68F-0B6A2C590DD4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DCCFF13-29E0-4754-A05D-DA1DAE71C4BA}">
      <dgm:prSet phldrT="[Text]" custT="1"/>
      <dgm:spPr/>
      <dgm:t>
        <a:bodyPr/>
        <a:lstStyle/>
        <a:p>
          <a:r>
            <a:rPr lang="en-AU" sz="900" dirty="0" smtClean="0"/>
            <a:t>Placeholder text</a:t>
          </a:r>
          <a:endParaRPr lang="en-AU" sz="900" dirty="0"/>
        </a:p>
      </dgm:t>
    </dgm:pt>
    <dgm:pt modelId="{5B621DDB-ADFF-4712-B58E-B7B04278C8C3}" type="parTrans" cxnId="{FBEC39EA-AD24-4E0B-AE1A-A43BEAF27393}">
      <dgm:prSet/>
      <dgm:spPr/>
      <dgm:t>
        <a:bodyPr/>
        <a:lstStyle/>
        <a:p>
          <a:endParaRPr lang="en-AU"/>
        </a:p>
      </dgm:t>
    </dgm:pt>
    <dgm:pt modelId="{44FC0DD4-E84A-4141-9DBB-F2B6E669CB0E}" type="sibTrans" cxnId="{FBEC39EA-AD24-4E0B-AE1A-A43BEAF27393}">
      <dgm:prSet/>
      <dgm:spPr/>
      <dgm:t>
        <a:bodyPr/>
        <a:lstStyle/>
        <a:p>
          <a:endParaRPr lang="en-AU"/>
        </a:p>
      </dgm:t>
    </dgm:pt>
    <dgm:pt modelId="{70D8AC80-97BD-460B-8AB0-3D97CA31EBC0}">
      <dgm:prSet phldrT="[Text]" custT="1"/>
      <dgm:spPr/>
      <dgm:t>
        <a:bodyPr/>
        <a:lstStyle/>
        <a:p>
          <a:r>
            <a:rPr lang="en-AU" sz="900" dirty="0" smtClean="0"/>
            <a:t>Placeholder text</a:t>
          </a:r>
          <a:endParaRPr lang="en-AU" sz="900" dirty="0"/>
        </a:p>
      </dgm:t>
    </dgm:pt>
    <dgm:pt modelId="{B188DF8E-FFA8-4F5A-BD75-1F44BF81C922}" type="parTrans" cxnId="{8DA21263-94A2-4780-8D72-71A6662524F6}">
      <dgm:prSet/>
      <dgm:spPr/>
      <dgm:t>
        <a:bodyPr/>
        <a:lstStyle/>
        <a:p>
          <a:endParaRPr lang="en-AU"/>
        </a:p>
      </dgm:t>
    </dgm:pt>
    <dgm:pt modelId="{E3876DD6-508F-439E-B066-202D655FFADC}" type="sibTrans" cxnId="{8DA21263-94A2-4780-8D72-71A6662524F6}">
      <dgm:prSet/>
      <dgm:spPr/>
      <dgm:t>
        <a:bodyPr/>
        <a:lstStyle/>
        <a:p>
          <a:endParaRPr lang="en-AU"/>
        </a:p>
      </dgm:t>
    </dgm:pt>
    <dgm:pt modelId="{B3C259A4-A3B0-41EC-B047-AF0BA732A3D3}">
      <dgm:prSet phldrT="[Text]" custT="1"/>
      <dgm:spPr/>
      <dgm:t>
        <a:bodyPr/>
        <a:lstStyle/>
        <a:p>
          <a:r>
            <a:rPr lang="en-AU" sz="900" dirty="0" smtClean="0"/>
            <a:t>Placeholder text</a:t>
          </a:r>
          <a:endParaRPr lang="en-AU" sz="900" dirty="0"/>
        </a:p>
      </dgm:t>
    </dgm:pt>
    <dgm:pt modelId="{FEFC1E91-26E1-4F8E-A73E-D1B96A4B5BB4}" type="parTrans" cxnId="{6BCC324D-91B6-4F26-A56B-418CC76CE39D}">
      <dgm:prSet/>
      <dgm:spPr/>
      <dgm:t>
        <a:bodyPr/>
        <a:lstStyle/>
        <a:p>
          <a:endParaRPr lang="en-AU"/>
        </a:p>
      </dgm:t>
    </dgm:pt>
    <dgm:pt modelId="{A83A9546-BB10-47F4-8BF3-FB6BDA99B87C}" type="sibTrans" cxnId="{6BCC324D-91B6-4F26-A56B-418CC76CE39D}">
      <dgm:prSet/>
      <dgm:spPr/>
      <dgm:t>
        <a:bodyPr/>
        <a:lstStyle/>
        <a:p>
          <a:endParaRPr lang="en-AU"/>
        </a:p>
      </dgm:t>
    </dgm:pt>
    <dgm:pt modelId="{CDD0E32C-F49E-4482-91C0-1CF3A0B6FE6D}" type="pres">
      <dgm:prSet presAssocID="{125B2CA9-81E7-49E5-B68F-0B6A2C590DD4}" presName="Name0" presStyleCnt="0">
        <dgm:presLayoutVars>
          <dgm:dir/>
          <dgm:animLvl val="lvl"/>
          <dgm:resizeHandles val="exact"/>
        </dgm:presLayoutVars>
      </dgm:prSet>
      <dgm:spPr/>
    </dgm:pt>
    <dgm:pt modelId="{9448CCCD-F605-4139-86B6-39C57FF02FEE}" type="pres">
      <dgm:prSet presAssocID="{8DCCFF13-29E0-4754-A05D-DA1DAE71C4B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C0BCE42-A64A-4633-B736-57A73CE5D82A}" type="pres">
      <dgm:prSet presAssocID="{44FC0DD4-E84A-4141-9DBB-F2B6E669CB0E}" presName="parTxOnlySpace" presStyleCnt="0"/>
      <dgm:spPr/>
    </dgm:pt>
    <dgm:pt modelId="{82AAE3A4-9408-4AFA-BE5C-CBCA487C5371}" type="pres">
      <dgm:prSet presAssocID="{70D8AC80-97BD-460B-8AB0-3D97CA31EBC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B7FF76-DD40-4BEC-96A4-7E9E95EC6AC7}" type="pres">
      <dgm:prSet presAssocID="{E3876DD6-508F-439E-B066-202D655FFADC}" presName="parTxOnlySpace" presStyleCnt="0"/>
      <dgm:spPr/>
    </dgm:pt>
    <dgm:pt modelId="{4757C824-EEA6-4425-A8ED-63779620F9A5}" type="pres">
      <dgm:prSet presAssocID="{B3C259A4-A3B0-41EC-B047-AF0BA732A3D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8DA21263-94A2-4780-8D72-71A6662524F6}" srcId="{125B2CA9-81E7-49E5-B68F-0B6A2C590DD4}" destId="{70D8AC80-97BD-460B-8AB0-3D97CA31EBC0}" srcOrd="1" destOrd="0" parTransId="{B188DF8E-FFA8-4F5A-BD75-1F44BF81C922}" sibTransId="{E3876DD6-508F-439E-B066-202D655FFADC}"/>
    <dgm:cxn modelId="{B2DAD0A2-FFA5-4E08-9D59-E4A21077FECE}" type="presOf" srcId="{125B2CA9-81E7-49E5-B68F-0B6A2C590DD4}" destId="{CDD0E32C-F49E-4482-91C0-1CF3A0B6FE6D}" srcOrd="0" destOrd="0" presId="urn:microsoft.com/office/officeart/2005/8/layout/chevron1"/>
    <dgm:cxn modelId="{90B3C2D6-7845-434D-91C3-A7F6A702CCFD}" type="presOf" srcId="{70D8AC80-97BD-460B-8AB0-3D97CA31EBC0}" destId="{82AAE3A4-9408-4AFA-BE5C-CBCA487C5371}" srcOrd="0" destOrd="0" presId="urn:microsoft.com/office/officeart/2005/8/layout/chevron1"/>
    <dgm:cxn modelId="{6BCC324D-91B6-4F26-A56B-418CC76CE39D}" srcId="{125B2CA9-81E7-49E5-B68F-0B6A2C590DD4}" destId="{B3C259A4-A3B0-41EC-B047-AF0BA732A3D3}" srcOrd="2" destOrd="0" parTransId="{FEFC1E91-26E1-4F8E-A73E-D1B96A4B5BB4}" sibTransId="{A83A9546-BB10-47F4-8BF3-FB6BDA99B87C}"/>
    <dgm:cxn modelId="{FBEC39EA-AD24-4E0B-AE1A-A43BEAF27393}" srcId="{125B2CA9-81E7-49E5-B68F-0B6A2C590DD4}" destId="{8DCCFF13-29E0-4754-A05D-DA1DAE71C4BA}" srcOrd="0" destOrd="0" parTransId="{5B621DDB-ADFF-4712-B58E-B7B04278C8C3}" sibTransId="{44FC0DD4-E84A-4141-9DBB-F2B6E669CB0E}"/>
    <dgm:cxn modelId="{E477A95B-4DCC-47B2-987C-2C79CB68BA49}" type="presOf" srcId="{8DCCFF13-29E0-4754-A05D-DA1DAE71C4BA}" destId="{9448CCCD-F605-4139-86B6-39C57FF02FEE}" srcOrd="0" destOrd="0" presId="urn:microsoft.com/office/officeart/2005/8/layout/chevron1"/>
    <dgm:cxn modelId="{8A9E9353-5428-4842-92BF-3BCDAEB52178}" type="presOf" srcId="{B3C259A4-A3B0-41EC-B047-AF0BA732A3D3}" destId="{4757C824-EEA6-4425-A8ED-63779620F9A5}" srcOrd="0" destOrd="0" presId="urn:microsoft.com/office/officeart/2005/8/layout/chevron1"/>
    <dgm:cxn modelId="{513D44C4-7A5A-439B-9DA2-D799EFC28864}" type="presParOf" srcId="{CDD0E32C-F49E-4482-91C0-1CF3A0B6FE6D}" destId="{9448CCCD-F605-4139-86B6-39C57FF02FEE}" srcOrd="0" destOrd="0" presId="urn:microsoft.com/office/officeart/2005/8/layout/chevron1"/>
    <dgm:cxn modelId="{7209A8D3-5EEB-4B02-9993-D09763407ECE}" type="presParOf" srcId="{CDD0E32C-F49E-4482-91C0-1CF3A0B6FE6D}" destId="{9C0BCE42-A64A-4633-B736-57A73CE5D82A}" srcOrd="1" destOrd="0" presId="urn:microsoft.com/office/officeart/2005/8/layout/chevron1"/>
    <dgm:cxn modelId="{8621BB5B-878F-465B-8182-03D1041DC9DE}" type="presParOf" srcId="{CDD0E32C-F49E-4482-91C0-1CF3A0B6FE6D}" destId="{82AAE3A4-9408-4AFA-BE5C-CBCA487C5371}" srcOrd="2" destOrd="0" presId="urn:microsoft.com/office/officeart/2005/8/layout/chevron1"/>
    <dgm:cxn modelId="{69E3C3D2-E34C-4A0A-9FB9-6089AE09FF08}" type="presParOf" srcId="{CDD0E32C-F49E-4482-91C0-1CF3A0B6FE6D}" destId="{ABB7FF76-DD40-4BEC-96A4-7E9E95EC6AC7}" srcOrd="3" destOrd="0" presId="urn:microsoft.com/office/officeart/2005/8/layout/chevron1"/>
    <dgm:cxn modelId="{F823B986-EC98-48EB-B35B-E40DB0BE5F10}" type="presParOf" srcId="{CDD0E32C-F49E-4482-91C0-1CF3A0B6FE6D}" destId="{4757C824-EEA6-4425-A8ED-63779620F9A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8CCCD-F605-4139-86B6-39C57FF02FEE}">
      <dsp:nvSpPr>
        <dsp:cNvPr id="0" name=""/>
        <dsp:cNvSpPr/>
      </dsp:nvSpPr>
      <dsp:spPr>
        <a:xfrm>
          <a:off x="1075" y="385910"/>
          <a:ext cx="1310805" cy="52432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900" kern="1200" dirty="0" smtClean="0"/>
            <a:t>Placeholder text</a:t>
          </a:r>
          <a:endParaRPr lang="en-AU" sz="900" kern="1200" dirty="0"/>
        </a:p>
      </dsp:txBody>
      <dsp:txXfrm>
        <a:off x="263236" y="385910"/>
        <a:ext cx="786483" cy="524322"/>
      </dsp:txXfrm>
    </dsp:sp>
    <dsp:sp modelId="{82AAE3A4-9408-4AFA-BE5C-CBCA487C5371}">
      <dsp:nvSpPr>
        <dsp:cNvPr id="0" name=""/>
        <dsp:cNvSpPr/>
      </dsp:nvSpPr>
      <dsp:spPr>
        <a:xfrm>
          <a:off x="1180801" y="385910"/>
          <a:ext cx="1310805" cy="52432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900" kern="1200" dirty="0" smtClean="0"/>
            <a:t>Placeholder text</a:t>
          </a:r>
          <a:endParaRPr lang="en-AU" sz="900" kern="1200" dirty="0"/>
        </a:p>
      </dsp:txBody>
      <dsp:txXfrm>
        <a:off x="1442962" y="385910"/>
        <a:ext cx="786483" cy="524322"/>
      </dsp:txXfrm>
    </dsp:sp>
    <dsp:sp modelId="{4757C824-EEA6-4425-A8ED-63779620F9A5}">
      <dsp:nvSpPr>
        <dsp:cNvPr id="0" name=""/>
        <dsp:cNvSpPr/>
      </dsp:nvSpPr>
      <dsp:spPr>
        <a:xfrm>
          <a:off x="2360526" y="385910"/>
          <a:ext cx="1310805" cy="52432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900" kern="1200" dirty="0" smtClean="0"/>
            <a:t>Placeholder text</a:t>
          </a:r>
          <a:endParaRPr lang="en-AU" sz="900" kern="1200" dirty="0"/>
        </a:p>
      </dsp:txBody>
      <dsp:txXfrm>
        <a:off x="2622687" y="385910"/>
        <a:ext cx="786483" cy="524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73FF1-2DC4-4AF2-BCF0-CCBC3678E4C2}" type="datetimeFigureOut">
              <a:rPr lang="en-AU" smtClean="0"/>
              <a:t>11/06/2018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4303C-BCF0-4ADA-8F0C-2EF0E8455A4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646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E0FDA-51DD-44FE-B419-D232A5AF3FA7}" type="datetimeFigureOut">
              <a:rPr lang="en-AU" smtClean="0"/>
              <a:pPr/>
              <a:t>11/06/2018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323B2-8F66-4F47-B836-54DA5F9FA82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506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accent4">
            <a:lumMod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000" kern="1200">
        <a:solidFill>
          <a:schemeClr val="accent4">
            <a:lumMod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000" kern="1200">
        <a:solidFill>
          <a:schemeClr val="accent4">
            <a:lumMod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000" kern="1200">
        <a:solidFill>
          <a:schemeClr val="accent4">
            <a:lumMod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000" kern="1200">
        <a:solidFill>
          <a:schemeClr val="accent4">
            <a:lumMod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23B2-8F66-4F47-B836-54DA5F9FA82C}" type="slidenum">
              <a:rPr lang="en-AU" smtClean="0">
                <a:solidFill>
                  <a:srgbClr val="003C6A"/>
                </a:solidFill>
              </a:rPr>
              <a:pPr/>
              <a:t>1</a:t>
            </a:fld>
            <a:endParaRPr lang="en-AU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23B2-8F66-4F47-B836-54DA5F9FA82C}" type="slidenum">
              <a:rPr lang="en-AU" smtClean="0">
                <a:solidFill>
                  <a:srgbClr val="003C6A"/>
                </a:solidFill>
              </a:rPr>
              <a:pPr/>
              <a:t>2</a:t>
            </a:fld>
            <a:endParaRPr lang="en-AU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3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23B2-8F66-4F47-B836-54DA5F9FA82C}" type="slidenum">
              <a:rPr lang="en-AU" smtClean="0">
                <a:solidFill>
                  <a:srgbClr val="003C6A"/>
                </a:solidFill>
              </a:rPr>
              <a:pPr/>
              <a:t>3</a:t>
            </a:fld>
            <a:endParaRPr lang="en-AU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6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23B2-8F66-4F47-B836-54DA5F9FA82C}" type="slidenum">
              <a:rPr lang="en-AU" smtClean="0">
                <a:solidFill>
                  <a:srgbClr val="003C6A"/>
                </a:solidFill>
              </a:rPr>
              <a:pPr/>
              <a:t>4</a:t>
            </a:fld>
            <a:endParaRPr lang="en-AU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66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ljAVpkQORG4?rel=0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7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2928090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4225807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4735363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716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056117" y="-37034"/>
            <a:ext cx="13248117" cy="6902624"/>
            <a:chOff x="-36512" y="-16421"/>
            <a:chExt cx="9936088" cy="6902624"/>
          </a:xfrm>
        </p:grpSpPr>
        <p:sp>
          <p:nvSpPr>
            <p:cNvPr id="9" name="Rectangle 8"/>
            <p:cNvSpPr/>
            <p:nvPr userDrawn="1"/>
          </p:nvSpPr>
          <p:spPr>
            <a:xfrm>
              <a:off x="719064" y="-16421"/>
              <a:ext cx="9180512" cy="69026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-36512" y="6669360"/>
              <a:ext cx="9180512" cy="0"/>
            </a:xfrm>
            <a:prstGeom prst="line">
              <a:avLst/>
            </a:prstGeom>
            <a:ln w="762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3392" y="2204864"/>
            <a:ext cx="10896864" cy="936104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endParaRPr lang="en-AU" noProof="0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</a:rPr>
              <a:t> |</a:t>
            </a:r>
            <a:endParaRPr lang="en-A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blue 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3392" y="2204864"/>
            <a:ext cx="10896864" cy="936104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endParaRPr lang="en-AU" noProof="0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</a:rPr>
              <a:t> |</a:t>
            </a:r>
            <a:endParaRPr lang="en-A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2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730581" y="1925216"/>
            <a:ext cx="6527800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AU" sz="3600" b="1" i="0" kern="1200" baseline="0" noProof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AU" sz="36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056117" y="-44624"/>
            <a:ext cx="13248117" cy="6902624"/>
            <a:chOff x="-36512" y="-16421"/>
            <a:chExt cx="9936088" cy="6902624"/>
          </a:xfrm>
        </p:grpSpPr>
        <p:sp>
          <p:nvSpPr>
            <p:cNvPr id="10" name="Rectangle 9"/>
            <p:cNvSpPr/>
            <p:nvPr userDrawn="1"/>
          </p:nvSpPr>
          <p:spPr>
            <a:xfrm>
              <a:off x="719064" y="-16421"/>
              <a:ext cx="9180512" cy="69026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-36512" y="6669360"/>
              <a:ext cx="9180512" cy="0"/>
            </a:xfrm>
            <a:prstGeom prst="line">
              <a:avLst/>
            </a:prstGeom>
            <a:ln w="762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1772816"/>
            <a:ext cx="6527800" cy="1728192"/>
          </a:xfrm>
        </p:spPr>
        <p:txBody>
          <a:bodyPr anchor="t">
            <a:noAutofit/>
          </a:bodyPr>
          <a:lstStyle>
            <a:lvl1pPr algn="l">
              <a:defRPr lang="en-AU" sz="3600" b="1" i="0" kern="1200" baseline="0" noProof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Divider page title goes here</a:t>
            </a:r>
            <a:endParaRPr lang="en-AU" noProof="0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</a:rPr>
              <a:t> |</a:t>
            </a:r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44834" y="1772817"/>
            <a:ext cx="4320812" cy="375288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icon to add picture</a:t>
            </a:r>
            <a:endParaRPr lang="en-AU" noProof="0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335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rategic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44323"/>
            <a:ext cx="9366806" cy="602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3C6A"/>
                </a:solidFill>
              </a:rPr>
              <a:t>Our strategic plan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65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About us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pic>
        <p:nvPicPr>
          <p:cNvPr id="5" name="ljAVpkQORG4"/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1464" y="908720"/>
            <a:ext cx="9601817" cy="54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6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b="3596"/>
          <a:stretch/>
        </p:blipFill>
        <p:spPr>
          <a:xfrm>
            <a:off x="335360" y="-27385"/>
            <a:ext cx="11856640" cy="6624737"/>
          </a:xfrm>
          <a:prstGeom prst="flowChartAlternateProcess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23392" y="1340768"/>
            <a:ext cx="2464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1A4B63"/>
                </a:solidFill>
              </a:rPr>
              <a:t>We manage:</a:t>
            </a:r>
            <a:endParaRPr lang="en-AU" sz="1200" dirty="0">
              <a:solidFill>
                <a:srgbClr val="1A4B63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15876" y="1340767"/>
            <a:ext cx="3919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1A4B63"/>
                </a:solidFill>
              </a:rPr>
              <a:t>There were:</a:t>
            </a:r>
            <a:endParaRPr lang="en-AU" sz="1200" dirty="0">
              <a:solidFill>
                <a:srgbClr val="1A4B63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040216" y="1340766"/>
            <a:ext cx="3297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1A4B63"/>
                </a:solidFill>
              </a:rPr>
              <a:t>Services provided:</a:t>
            </a:r>
            <a:endParaRPr lang="en-AU" sz="1200" dirty="0">
              <a:solidFill>
                <a:srgbClr val="1A4B63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36027" y="90872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solidFill>
                  <a:srgbClr val="F79428"/>
                </a:solidFill>
              </a:rPr>
              <a:t>Creating a single </a:t>
            </a:r>
            <a:r>
              <a:rPr lang="en-AU" b="1" dirty="0">
                <a:solidFill>
                  <a:srgbClr val="F79428"/>
                </a:solidFill>
              </a:rPr>
              <a:t>integrated transport network accessible to everyone</a:t>
            </a:r>
            <a:endParaRPr lang="en-AU" sz="1050" dirty="0">
              <a:solidFill>
                <a:srgbClr val="F79428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515875" y="4509120"/>
            <a:ext cx="3919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1A4B63"/>
                </a:solidFill>
              </a:rPr>
              <a:t>We serve:</a:t>
            </a:r>
            <a:endParaRPr lang="en-AU" sz="1200" dirty="0">
              <a:solidFill>
                <a:srgbClr val="1A4B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75387" y="260648"/>
            <a:ext cx="9614859" cy="8689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About us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7832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2" y="1000679"/>
            <a:ext cx="10413016" cy="585732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90872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800" b="1" kern="1200" dirty="0" smtClean="0">
                <a:solidFill>
                  <a:srgbClr val="F79428"/>
                </a:solidFill>
                <a:latin typeface="+mn-lt"/>
                <a:ea typeface="+mn-ea"/>
                <a:cs typeface="+mn-cs"/>
              </a:rPr>
              <a:t>A customer-centric organisation that better meets the needs of our customers</a:t>
            </a:r>
            <a:endParaRPr lang="en-AU" sz="1800" b="1" kern="1200" dirty="0">
              <a:solidFill>
                <a:srgbClr val="F794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5387" y="260648"/>
            <a:ext cx="9614859" cy="8689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About us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19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66824" y="823865"/>
            <a:ext cx="8469265" cy="5872841"/>
            <a:chOff x="426929" y="823865"/>
            <a:chExt cx="8469265" cy="58728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14"/>
            <a:stretch/>
          </p:blipFill>
          <p:spPr>
            <a:xfrm>
              <a:off x="4665843" y="4833231"/>
              <a:ext cx="1620000" cy="114025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255"/>
            <a:stretch/>
          </p:blipFill>
          <p:spPr>
            <a:xfrm>
              <a:off x="5256714" y="4833231"/>
              <a:ext cx="1620000" cy="11298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39"/>
            <a:stretch/>
          </p:blipFill>
          <p:spPr>
            <a:xfrm>
              <a:off x="5968239" y="4833231"/>
              <a:ext cx="1620000" cy="11090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72"/>
            <a:stretch/>
          </p:blipFill>
          <p:spPr>
            <a:xfrm>
              <a:off x="6676670" y="4833231"/>
              <a:ext cx="1620000" cy="11506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831" y="2950135"/>
              <a:ext cx="2053338" cy="20533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929" y="2872972"/>
              <a:ext cx="2097915" cy="20979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895" y="1102847"/>
              <a:ext cx="2065211" cy="206521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579" y="823865"/>
              <a:ext cx="2420615" cy="242061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20855" y="2497756"/>
              <a:ext cx="19392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/>
                <a:t>$3.1</a:t>
              </a:r>
              <a:r>
                <a:rPr lang="en-AU" sz="2000" b="1" dirty="0" smtClean="0"/>
                <a:t>b</a:t>
              </a:r>
            </a:p>
            <a:p>
              <a:pPr algn="ctr"/>
              <a:r>
                <a:rPr lang="en-AU" sz="1400" dirty="0" smtClean="0"/>
                <a:t>roads </a:t>
              </a:r>
              <a:endParaRPr lang="en-AU" sz="1050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16241" y="2497756"/>
              <a:ext cx="19392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/>
                <a:t>$43</a:t>
              </a:r>
              <a:r>
                <a:rPr lang="en-AU" sz="2000" b="1" dirty="0" smtClean="0"/>
                <a:t>m</a:t>
              </a:r>
            </a:p>
            <a:p>
              <a:pPr algn="ctr"/>
              <a:r>
                <a:rPr lang="en-AU" sz="1400" dirty="0" err="1" smtClean="0"/>
                <a:t>cycleways</a:t>
              </a:r>
              <a:endParaRPr lang="en-AU" sz="1050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20855" y="4353112"/>
              <a:ext cx="19392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800" b="1" dirty="0" smtClean="0"/>
                <a:t>$1.4</a:t>
              </a:r>
              <a:r>
                <a:rPr lang="en-AU" sz="2000" b="1" dirty="0" smtClean="0"/>
                <a:t>b</a:t>
              </a:r>
              <a:endParaRPr lang="en-AU" b="1" dirty="0" smtClean="0"/>
            </a:p>
            <a:p>
              <a:pPr algn="ctr"/>
              <a:r>
                <a:rPr lang="en-AU" sz="1400" dirty="0" smtClean="0"/>
                <a:t>rail</a:t>
              </a:r>
              <a:endParaRPr lang="en-AU" sz="1000" dirty="0" smtClean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16241" y="4353112"/>
              <a:ext cx="1939290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/>
                <a:t>$48.3</a:t>
              </a:r>
              <a:r>
                <a:rPr lang="en-AU" sz="2000" b="1" dirty="0" smtClean="0"/>
                <a:t>m</a:t>
              </a:r>
            </a:p>
            <a:p>
              <a:pPr algn="ctr"/>
              <a:r>
                <a:rPr lang="en-AU" sz="1400" dirty="0" smtClean="0"/>
                <a:t>maritime</a:t>
              </a:r>
            </a:p>
            <a:p>
              <a:pPr algn="ctr"/>
              <a:r>
                <a:rPr lang="en-AU" sz="1100" dirty="0" smtClean="0"/>
                <a:t>(does not include ports)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20369" y="5958042"/>
              <a:ext cx="38671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/>
                <a:t>$84</a:t>
              </a:r>
              <a:r>
                <a:rPr lang="en-AU" sz="2000" b="1" dirty="0" smtClean="0"/>
                <a:t>m</a:t>
              </a:r>
            </a:p>
            <a:p>
              <a:pPr algn="ctr"/>
              <a:r>
                <a:rPr lang="en-AU" sz="1400" dirty="0" smtClean="0"/>
                <a:t>public transport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151012" y="1057465"/>
              <a:ext cx="0" cy="5469167"/>
            </a:xfrm>
            <a:prstGeom prst="line">
              <a:avLst/>
            </a:prstGeom>
            <a:ln>
              <a:solidFill>
                <a:srgbClr val="003E69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151012" y="913449"/>
              <a:ext cx="4304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smtClean="0">
                  <a:solidFill>
                    <a:srgbClr val="F79428"/>
                  </a:solidFill>
                </a:rPr>
                <a:t>Transport investment</a:t>
              </a:r>
              <a:endParaRPr lang="en-AU" sz="1100" dirty="0" smtClean="0">
                <a:solidFill>
                  <a:srgbClr val="F79428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410772" y="1234291"/>
              <a:ext cx="1892813" cy="1892813"/>
              <a:chOff x="1410772" y="1090275"/>
              <a:chExt cx="1892813" cy="189281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0772" y="1090275"/>
                <a:ext cx="1892813" cy="1892813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498600" y="1504950"/>
                <a:ext cx="1733550" cy="84879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076066" y="2497756"/>
              <a:ext cx="256222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/>
                <a:t>$4.7</a:t>
              </a:r>
              <a:r>
                <a:rPr lang="en-AU" sz="2000" b="1" dirty="0" smtClean="0"/>
                <a:t>b</a:t>
              </a:r>
            </a:p>
            <a:p>
              <a:pPr algn="ctr"/>
              <a:r>
                <a:rPr lang="en-AU" sz="1400" dirty="0"/>
                <a:t>Queensland Transport and Roads Investment Program </a:t>
              </a:r>
              <a:r>
                <a:rPr lang="en-AU" sz="1400" dirty="0" smtClean="0"/>
                <a:t>(QTRIP)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8186" y="913449"/>
              <a:ext cx="3297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smtClean="0">
                  <a:solidFill>
                    <a:srgbClr val="F79428"/>
                  </a:solidFill>
                </a:rPr>
                <a:t>We shape the system</a:t>
              </a:r>
              <a:endParaRPr lang="en-AU" sz="2000" dirty="0" smtClean="0">
                <a:solidFill>
                  <a:srgbClr val="F79428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6929" y="1412776"/>
              <a:ext cx="2448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/>
                <a:t>In 2016–17 we will invest: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96194" y="1412776"/>
              <a:ext cx="3240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/>
                <a:t>QTRIP 2016–17 includes: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04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461229" y="266803"/>
            <a:ext cx="9262333" cy="6544490"/>
            <a:chOff x="-87923" y="266803"/>
            <a:chExt cx="9262333" cy="654449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524769" y="1210648"/>
              <a:ext cx="0" cy="5469167"/>
            </a:xfrm>
            <a:prstGeom prst="line">
              <a:avLst/>
            </a:prstGeom>
            <a:ln>
              <a:solidFill>
                <a:srgbClr val="003E69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-87923" y="266803"/>
              <a:ext cx="2667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F79428"/>
                  </a:solidFill>
                </a:rPr>
                <a:t>We build the network</a:t>
              </a:r>
              <a:endParaRPr lang="en-AU" sz="1000" dirty="0" smtClean="0">
                <a:solidFill>
                  <a:srgbClr val="F79428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76099" y="2205782"/>
              <a:ext cx="1939290" cy="1562786"/>
              <a:chOff x="363183" y="1840729"/>
              <a:chExt cx="1939290" cy="1562786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319" y="1840729"/>
                <a:ext cx="1443019" cy="1443019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363183" y="2834128"/>
                <a:ext cx="1939290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b="1" dirty="0" smtClean="0"/>
                  <a:t>3,010</a:t>
                </a:r>
                <a:endParaRPr lang="en-AU" sz="1600" b="1" dirty="0" smtClean="0"/>
              </a:p>
              <a:p>
                <a:pPr algn="ctr"/>
                <a:r>
                  <a:rPr lang="en-AU" sz="1100" dirty="0" smtClean="0"/>
                  <a:t>bridges</a:t>
                </a:r>
                <a:endParaRPr lang="en-AU" sz="900" dirty="0" smtClean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76099" y="3684977"/>
              <a:ext cx="1939290" cy="1505899"/>
              <a:chOff x="363183" y="3373264"/>
              <a:chExt cx="1939290" cy="150589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168" y="3373264"/>
                <a:ext cx="1335320" cy="1335320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363183" y="4309776"/>
                <a:ext cx="1939290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b="1" dirty="0" smtClean="0"/>
                  <a:t>6,588</a:t>
                </a:r>
                <a:r>
                  <a:rPr lang="en-AU" sz="1600" b="1" dirty="0" smtClean="0"/>
                  <a:t>km</a:t>
                </a:r>
              </a:p>
              <a:p>
                <a:pPr algn="ctr"/>
                <a:r>
                  <a:rPr lang="en-AU" sz="1100" dirty="0" smtClean="0"/>
                  <a:t>of rail corridor</a:t>
                </a:r>
                <a:endParaRPr lang="en-AU" sz="900" dirty="0" smtClean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519266" y="266804"/>
              <a:ext cx="3932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F79428"/>
                  </a:solidFill>
                </a:rPr>
                <a:t>We manage use of</a:t>
              </a:r>
              <a:br>
                <a:rPr lang="en-AU" sz="1600" b="1" dirty="0" smtClean="0">
                  <a:solidFill>
                    <a:srgbClr val="F79428"/>
                  </a:solidFill>
                </a:rPr>
              </a:br>
              <a:r>
                <a:rPr lang="en-AU" sz="1600" b="1" dirty="0" smtClean="0">
                  <a:solidFill>
                    <a:srgbClr val="F79428"/>
                  </a:solidFill>
                </a:rPr>
                <a:t>the system</a:t>
              </a:r>
              <a:endParaRPr lang="en-AU" sz="1000" dirty="0" smtClean="0">
                <a:solidFill>
                  <a:srgbClr val="F79428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25053" y="266804"/>
              <a:ext cx="2633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F79428"/>
                  </a:solidFill>
                </a:rPr>
                <a:t>We provide</a:t>
              </a:r>
              <a:br>
                <a:rPr lang="en-AU" sz="1600" b="1" dirty="0" smtClean="0">
                  <a:solidFill>
                    <a:srgbClr val="F79428"/>
                  </a:solidFill>
                </a:rPr>
              </a:br>
              <a:r>
                <a:rPr lang="en-AU" sz="1600" b="1" dirty="0" smtClean="0">
                  <a:solidFill>
                    <a:srgbClr val="F79428"/>
                  </a:solidFill>
                </a:rPr>
                <a:t>passenger services</a:t>
              </a:r>
              <a:endParaRPr lang="en-AU" sz="1000" dirty="0" smtClean="0">
                <a:solidFill>
                  <a:srgbClr val="F79428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76099" y="5117743"/>
              <a:ext cx="1939290" cy="1524273"/>
              <a:chOff x="363183" y="4747930"/>
              <a:chExt cx="1939290" cy="1524273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91" y="4747930"/>
                <a:ext cx="1261875" cy="1261875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363183" y="5702816"/>
                <a:ext cx="1939290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b="1" dirty="0" smtClean="0"/>
                  <a:t>20</a:t>
                </a:r>
                <a:endParaRPr lang="en-AU" sz="1600" b="1" dirty="0" smtClean="0"/>
              </a:p>
              <a:p>
                <a:pPr algn="ctr"/>
                <a:r>
                  <a:rPr lang="en-AU" sz="1100" dirty="0" smtClean="0"/>
                  <a:t>ports</a:t>
                </a:r>
                <a:endParaRPr lang="en-AU" sz="900" dirty="0" smtClean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584543" y="1205267"/>
              <a:ext cx="3738304" cy="1497557"/>
              <a:chOff x="2620827" y="908068"/>
              <a:chExt cx="3738304" cy="149755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620827" y="908069"/>
                <a:ext cx="1261875" cy="1497556"/>
                <a:chOff x="2667933" y="908069"/>
                <a:chExt cx="1261875" cy="1497556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7933" y="908069"/>
                  <a:ext cx="1261875" cy="1261875"/>
                </a:xfrm>
                <a:prstGeom prst="rect">
                  <a:avLst/>
                </a:prstGeom>
              </p:spPr>
            </p:pic>
            <p:sp>
              <p:nvSpPr>
                <p:cNvPr id="51" name="TextBox 50"/>
                <p:cNvSpPr txBox="1"/>
                <p:nvPr/>
              </p:nvSpPr>
              <p:spPr>
                <a:xfrm>
                  <a:off x="2776222" y="1836238"/>
                  <a:ext cx="1045296" cy="5693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2000" b="1" dirty="0" smtClean="0"/>
                    <a:t>3,260</a:t>
                  </a:r>
                  <a:endParaRPr lang="en-AU" sz="1600" b="1" dirty="0" smtClean="0"/>
                </a:p>
                <a:p>
                  <a:pPr algn="ctr"/>
                  <a:r>
                    <a:rPr lang="en-AU" sz="1100" dirty="0" smtClean="0"/>
                    <a:t>taxis licensed</a:t>
                  </a:r>
                  <a:endParaRPr lang="en-AU" sz="900" dirty="0" smtClean="0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3834130" y="908068"/>
                <a:ext cx="1367674" cy="1497557"/>
                <a:chOff x="3803650" y="908068"/>
                <a:chExt cx="1367674" cy="1497557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27" r="52238"/>
                <a:stretch/>
              </p:blipFill>
              <p:spPr>
                <a:xfrm>
                  <a:off x="4206500" y="908068"/>
                  <a:ext cx="561975" cy="1261875"/>
                </a:xfrm>
                <a:prstGeom prst="rect">
                  <a:avLst/>
                </a:prstGeom>
              </p:spPr>
            </p:pic>
            <p:sp>
              <p:nvSpPr>
                <p:cNvPr id="49" name="TextBox 48"/>
                <p:cNvSpPr txBox="1"/>
                <p:nvPr/>
              </p:nvSpPr>
              <p:spPr>
                <a:xfrm>
                  <a:off x="3803650" y="1836238"/>
                  <a:ext cx="1367674" cy="5693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2000" b="1" dirty="0" smtClean="0"/>
                    <a:t>4.94</a:t>
                  </a:r>
                  <a:r>
                    <a:rPr lang="en-AU" sz="1600" b="1" dirty="0" smtClean="0"/>
                    <a:t>m</a:t>
                  </a:r>
                </a:p>
                <a:p>
                  <a:pPr algn="ctr"/>
                  <a:r>
                    <a:rPr lang="en-AU" sz="1100" dirty="0" smtClean="0"/>
                    <a:t>vehicles registered</a:t>
                  </a:r>
                  <a:endParaRPr lang="en-AU" sz="900" dirty="0" smtClean="0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5183401" y="908068"/>
                <a:ext cx="1175730" cy="1497557"/>
                <a:chOff x="5238783" y="908068"/>
                <a:chExt cx="1175730" cy="1497557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278" r="3565"/>
                <a:stretch/>
              </p:blipFill>
              <p:spPr>
                <a:xfrm>
                  <a:off x="5548042" y="908068"/>
                  <a:ext cx="557213" cy="1261875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5238783" y="1836238"/>
                  <a:ext cx="1175730" cy="5693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2000" b="1" dirty="0" smtClean="0"/>
                    <a:t>3.47</a:t>
                  </a:r>
                  <a:r>
                    <a:rPr lang="en-AU" sz="1600" b="1" dirty="0" smtClean="0"/>
                    <a:t>m</a:t>
                  </a:r>
                </a:p>
                <a:p>
                  <a:pPr algn="ctr"/>
                  <a:r>
                    <a:rPr lang="en-AU" sz="1100" dirty="0" smtClean="0"/>
                    <a:t>drivers licensed</a:t>
                  </a:r>
                  <a:endParaRPr lang="en-AU" sz="900" dirty="0" smtClean="0"/>
                </a:p>
              </p:txBody>
            </p:sp>
          </p:grpSp>
        </p:grpSp>
        <p:cxnSp>
          <p:nvCxnSpPr>
            <p:cNvPr id="12" name="Straight Connector 11"/>
            <p:cNvCxnSpPr/>
            <p:nvPr/>
          </p:nvCxnSpPr>
          <p:spPr>
            <a:xfrm>
              <a:off x="6444028" y="1210648"/>
              <a:ext cx="0" cy="5469167"/>
            </a:xfrm>
            <a:prstGeom prst="line">
              <a:avLst/>
            </a:prstGeom>
            <a:ln>
              <a:solidFill>
                <a:srgbClr val="003E69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009868" y="2963232"/>
              <a:ext cx="2953180" cy="1670414"/>
              <a:chOff x="3103302" y="2452963"/>
              <a:chExt cx="2953180" cy="167041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103302" y="2452963"/>
                <a:ext cx="1452841" cy="1670414"/>
                <a:chOff x="3041541" y="2452963"/>
                <a:chExt cx="1452841" cy="1670414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22" r="52598"/>
                <a:stretch/>
              </p:blipFill>
              <p:spPr>
                <a:xfrm>
                  <a:off x="3491736" y="2452963"/>
                  <a:ext cx="552451" cy="1261875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3041541" y="3384713"/>
                  <a:ext cx="1452841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2000" b="1" dirty="0" smtClean="0"/>
                    <a:t>256,914</a:t>
                  </a:r>
                  <a:endParaRPr lang="en-AU" sz="1600" b="1" dirty="0" smtClean="0"/>
                </a:p>
                <a:p>
                  <a:pPr algn="ctr"/>
                  <a:r>
                    <a:rPr lang="en-AU" sz="1100" dirty="0" smtClean="0"/>
                    <a:t>recreational vessel registrations</a:t>
                  </a:r>
                  <a:endParaRPr lang="en-AU" sz="900" dirty="0" smtClean="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4603641" y="2452963"/>
                <a:ext cx="1452841" cy="1670414"/>
                <a:chOff x="4603641" y="2452963"/>
                <a:chExt cx="1452841" cy="1670414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498" r="3533"/>
                <a:stretch/>
              </p:blipFill>
              <p:spPr>
                <a:xfrm>
                  <a:off x="5052646" y="2452963"/>
                  <a:ext cx="554831" cy="1261875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4603641" y="3384713"/>
                  <a:ext cx="1452841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2000" b="1" dirty="0" smtClean="0"/>
                    <a:t>829,379</a:t>
                  </a:r>
                  <a:endParaRPr lang="en-AU" sz="1600" b="1" dirty="0" smtClean="0"/>
                </a:p>
                <a:p>
                  <a:pPr algn="ctr"/>
                  <a:r>
                    <a:rPr lang="en-AU" sz="1100" dirty="0" smtClean="0"/>
                    <a:t>recreational boat licenses</a:t>
                  </a:r>
                  <a:endParaRPr lang="en-AU" sz="900" dirty="0" smtClean="0"/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1002" y="4725144"/>
              <a:ext cx="1110120" cy="111012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76417" y="5552253"/>
              <a:ext cx="193929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smtClean="0"/>
                <a:t>60</a:t>
              </a:r>
              <a:endParaRPr lang="en-AU" sz="1600" b="1" dirty="0" smtClean="0"/>
            </a:p>
            <a:p>
              <a:pPr algn="ctr"/>
              <a:r>
                <a:rPr lang="en-AU" sz="1100" dirty="0" smtClean="0"/>
                <a:t>Customer Service Centres</a:t>
              </a:r>
              <a:endParaRPr lang="en-AU" sz="900" dirty="0" smtClean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08868" y="6072629"/>
              <a:ext cx="26743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smtClean="0"/>
                <a:t>4.37</a:t>
              </a:r>
              <a:r>
                <a:rPr lang="en-AU" sz="1600" b="1" dirty="0" smtClean="0"/>
                <a:t>m</a:t>
              </a:r>
            </a:p>
            <a:p>
              <a:pPr algn="ctr"/>
              <a:r>
                <a:rPr lang="en-AU" sz="1100" dirty="0" smtClean="0"/>
                <a:t>customers served face-to-face</a:t>
              </a:r>
              <a:br>
                <a:rPr lang="en-AU" sz="1100" dirty="0" smtClean="0"/>
              </a:br>
              <a:r>
                <a:rPr lang="en-AU" sz="1100" dirty="0" smtClean="0"/>
                <a:t>at CSCs in 2014–15</a:t>
              </a:r>
              <a:endParaRPr lang="en-AU" sz="900" dirty="0" smtClean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296642" y="1182248"/>
              <a:ext cx="2877768" cy="911992"/>
              <a:chOff x="4665843" y="4689215"/>
              <a:chExt cx="3630827" cy="1150643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614"/>
              <a:stretch/>
            </p:blipFill>
            <p:spPr>
              <a:xfrm>
                <a:off x="4665843" y="4689215"/>
                <a:ext cx="1620000" cy="114025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255"/>
              <a:stretch/>
            </p:blipFill>
            <p:spPr>
              <a:xfrm>
                <a:off x="5256714" y="4689215"/>
                <a:ext cx="1620000" cy="1129861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539"/>
              <a:stretch/>
            </p:blipFill>
            <p:spPr>
              <a:xfrm>
                <a:off x="5968239" y="4689215"/>
                <a:ext cx="1620000" cy="1109079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972"/>
              <a:stretch/>
            </p:blipFill>
            <p:spPr>
              <a:xfrm>
                <a:off x="6676670" y="4689215"/>
                <a:ext cx="1620000" cy="1150643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6425053" y="2130752"/>
              <a:ext cx="137631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smtClean="0"/>
                <a:t>176.26</a:t>
              </a:r>
              <a:r>
                <a:rPr lang="en-AU" sz="1600" b="1" dirty="0" smtClean="0"/>
                <a:t>m</a:t>
              </a:r>
            </a:p>
            <a:p>
              <a:pPr algn="ctr"/>
              <a:r>
                <a:rPr lang="en-AU" sz="1100" dirty="0" smtClean="0"/>
                <a:t>in SEQ</a:t>
              </a:r>
              <a:endParaRPr lang="en-AU" sz="900" dirty="0" smtClean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83953" y="2130752"/>
              <a:ext cx="137631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smtClean="0"/>
                <a:t>14.21</a:t>
              </a:r>
              <a:r>
                <a:rPr lang="en-AU" sz="1600" b="1" dirty="0" smtClean="0"/>
                <a:t>m</a:t>
              </a:r>
            </a:p>
            <a:p>
              <a:pPr algn="ctr"/>
              <a:r>
                <a:rPr lang="en-AU" sz="1100" dirty="0"/>
                <a:t>o</a:t>
              </a:r>
              <a:r>
                <a:rPr lang="en-AU" sz="1100" dirty="0" smtClean="0"/>
                <a:t>utside SEQ</a:t>
              </a:r>
              <a:endParaRPr lang="en-AU" sz="900" dirty="0" smtClean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85623" y="2686712"/>
              <a:ext cx="19055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dirty="0" smtClean="0"/>
                <a:t>trips taken annually on bus, rail, ferry and light rail</a:t>
              </a:r>
              <a:endParaRPr lang="en-AU" sz="900" dirty="0" smtClean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499" y="2964056"/>
              <a:ext cx="1261875" cy="1261875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822194" y="4795782"/>
              <a:ext cx="1939290" cy="1495135"/>
              <a:chOff x="6806937" y="4565894"/>
              <a:chExt cx="1939290" cy="14951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9" r="4629"/>
              <a:stretch/>
            </p:blipFill>
            <p:spPr>
              <a:xfrm>
                <a:off x="7358249" y="4565894"/>
                <a:ext cx="836667" cy="92162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6806937" y="5322365"/>
                <a:ext cx="193929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b="1" dirty="0" smtClean="0"/>
                  <a:t>2.4</a:t>
                </a:r>
                <a:r>
                  <a:rPr lang="en-AU" sz="1600" b="1" dirty="0" smtClean="0"/>
                  <a:t>m</a:t>
                </a:r>
              </a:p>
              <a:p>
                <a:pPr algn="ctr"/>
                <a:r>
                  <a:rPr lang="en-AU" sz="1100" i="1" dirty="0" smtClean="0"/>
                  <a:t>go</a:t>
                </a:r>
                <a:r>
                  <a:rPr lang="en-AU" sz="1100" dirty="0" smtClean="0"/>
                  <a:t> cards in use over the year to 31 December 2015</a:t>
                </a:r>
                <a:endParaRPr lang="en-AU" sz="900" dirty="0" smtClean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128735" y="3891531"/>
              <a:ext cx="14528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smtClean="0"/>
                <a:t>70–80</a:t>
              </a:r>
              <a:r>
                <a:rPr lang="en-AU" sz="1600" b="1" dirty="0" smtClean="0"/>
                <a:t>m</a:t>
              </a:r>
              <a:endParaRPr lang="en-AU" sz="1600" b="1" dirty="0"/>
            </a:p>
            <a:p>
              <a:pPr algn="ctr"/>
              <a:r>
                <a:rPr lang="en-AU" sz="1100" dirty="0" smtClean="0"/>
                <a:t>trips taken in taxis each year</a:t>
              </a:r>
              <a:endParaRPr lang="en-AU" sz="900" dirty="0" smtClean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76099" y="858284"/>
              <a:ext cx="1939290" cy="1543448"/>
              <a:chOff x="363183" y="351393"/>
              <a:chExt cx="1939290" cy="154344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04" y="351393"/>
                <a:ext cx="1445648" cy="144564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63183" y="1325454"/>
                <a:ext cx="1939290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b="1" dirty="0" smtClean="0"/>
                  <a:t>33,343</a:t>
                </a:r>
                <a:r>
                  <a:rPr lang="en-AU" sz="1600" b="1" dirty="0" smtClean="0"/>
                  <a:t>km</a:t>
                </a:r>
              </a:p>
              <a:p>
                <a:pPr algn="ctr"/>
                <a:r>
                  <a:rPr lang="en-AU" sz="1100" dirty="0" smtClean="0"/>
                  <a:t>state-controlled roads</a:t>
                </a:r>
                <a:endParaRPr lang="en-AU" sz="700" dirty="0" smtClean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1207" y="894902"/>
              <a:ext cx="20842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00" dirty="0" smtClean="0"/>
                <a:t>As at 30 June 2015 we manage: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56336" y="894902"/>
              <a:ext cx="24482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00" dirty="0" smtClean="0"/>
                <a:t>As at 31 January 2016 there were: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18734" y="894902"/>
              <a:ext cx="1512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00" dirty="0" smtClean="0"/>
                <a:t>In 2014–15 there were: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212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image Pac M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730581" y="1925216"/>
            <a:ext cx="6527800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AU" sz="3600" b="1" i="0" kern="1200" baseline="0" noProof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AU" sz="3600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</a:t>
            </a:r>
            <a:endParaRPr lang="en-A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200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usto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1844824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3142541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3652097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65" y="1"/>
            <a:ext cx="12192000" cy="58772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72651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image Bri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730581" y="1925216"/>
            <a:ext cx="6527800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AU" sz="3600" b="1" i="0" kern="1200" baseline="0" noProof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AU" sz="3600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</a:t>
            </a:r>
            <a:endParaRPr lang="en-A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404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image 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730581" y="1925216"/>
            <a:ext cx="6527800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AU" sz="3600" b="1" i="0" kern="1200" baseline="0" noProof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AU" sz="3600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</a:t>
            </a:r>
            <a:endParaRPr lang="en-A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741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 image 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730581" y="1925216"/>
            <a:ext cx="6527800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AU" sz="3600" b="1" i="0" kern="1200" baseline="0" noProof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AU" sz="3600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</a:t>
            </a:r>
            <a:endParaRPr lang="en-A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493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 image Cyc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730581" y="1925216"/>
            <a:ext cx="6527800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AU" sz="3600" b="1" i="0" kern="1200" baseline="0" noProof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AU" sz="3600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</a:t>
            </a:r>
            <a:endParaRPr lang="en-A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19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5732" y="260648"/>
            <a:ext cx="11089219" cy="453708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</a:defRPr>
            </a:lvl1pPr>
          </a:lstStyle>
          <a:p>
            <a:r>
              <a:rPr lang="en-AU" noProof="0" dirty="0" smtClean="0"/>
              <a:t>Agenda or contents page</a:t>
            </a:r>
            <a:endParaRPr lang="en-AU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418" y="1628775"/>
            <a:ext cx="11040533" cy="4679950"/>
          </a:xfrm>
        </p:spPr>
        <p:txBody>
          <a:bodyPr>
            <a:normAutofit/>
          </a:bodyPr>
          <a:lstStyle>
            <a:lvl1pPr>
              <a:buSzPct val="100000"/>
              <a:buFont typeface="+mj-lt"/>
              <a:buAutoNum type="arabicPeriod"/>
              <a:tabLst>
                <a:tab pos="3941763" algn="l"/>
              </a:tabLst>
              <a:defRPr sz="2400"/>
            </a:lvl1pPr>
            <a:lvl2pPr marL="914400" indent="-457200">
              <a:buFont typeface="+mj-lt"/>
              <a:buAutoNum type="arabicPeriod"/>
              <a:tabLst>
                <a:tab pos="4129088" algn="l"/>
              </a:tabLst>
              <a:defRPr/>
            </a:lvl2pPr>
            <a:lvl3pPr marL="1257300" indent="-342900">
              <a:buFont typeface="+mj-lt"/>
              <a:buAutoNum type="arabicPeriod"/>
              <a:tabLst>
                <a:tab pos="4129088" algn="l"/>
              </a:tabLst>
              <a:defRPr/>
            </a:lvl3pPr>
            <a:lvl4pPr marL="1714500" indent="-342900">
              <a:buFont typeface="+mj-lt"/>
              <a:buAutoNum type="arabicPeriod"/>
              <a:tabLst>
                <a:tab pos="4129088" algn="l"/>
              </a:tabLst>
              <a:defRPr/>
            </a:lvl4pPr>
            <a:lvl5pPr marL="2171700" indent="-342900">
              <a:buFont typeface="+mj-lt"/>
              <a:buAutoNum type="arabicPeriod"/>
              <a:tabLst>
                <a:tab pos="4129088" algn="l"/>
              </a:tabLst>
              <a:defRPr/>
            </a:lvl5pPr>
          </a:lstStyle>
          <a:p>
            <a:pPr lvl="0"/>
            <a:r>
              <a:rPr lang="en-AU" noProof="0" dirty="0" smtClean="0"/>
              <a:t>Heading	date and time if needed</a:t>
            </a:r>
          </a:p>
          <a:p>
            <a:pPr lvl="0"/>
            <a:r>
              <a:rPr lang="en-AU" noProof="0" dirty="0" smtClean="0"/>
              <a:t>Heading	date and time if needed</a:t>
            </a:r>
          </a:p>
          <a:p>
            <a:pPr lvl="0"/>
            <a:r>
              <a:rPr lang="en-AU" noProof="0" dirty="0" smtClean="0"/>
              <a:t>Heading	date and time if needed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297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387" y="260648"/>
            <a:ext cx="10897211" cy="864096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AU" noProof="0" dirty="0" smtClean="0"/>
              <a:t>Standard page</a:t>
            </a:r>
            <a:endParaRPr lang="en-AU" noProof="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5732" y="1484785"/>
            <a:ext cx="10896865" cy="4823941"/>
          </a:xfr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tabLst/>
              <a:defRPr lang="en-AU" sz="240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5963" indent="-258763">
              <a:buFont typeface="Wingdings 3" panose="05040102010807070707" pitchFamily="18" charset="2"/>
              <a:buChar char=""/>
              <a:tabLst>
                <a:tab pos="4129088" algn="l"/>
              </a:tabLst>
              <a:defRPr/>
            </a:lvl2pPr>
            <a:lvl3pPr marL="1200150" indent="-285750">
              <a:buFont typeface="Wingdings" panose="05000000000000000000" pitchFamily="2" charset="2"/>
              <a:buChar char="§"/>
              <a:tabLst>
                <a:tab pos="4129088" algn="l"/>
              </a:tabLst>
              <a:defRPr/>
            </a:lvl3pPr>
            <a:lvl4pPr marL="1714500" indent="-342900">
              <a:buFont typeface="Wingdings 3" panose="05040102010807070707" pitchFamily="18" charset="2"/>
              <a:buChar char="¬"/>
              <a:tabLst>
                <a:tab pos="4129088" algn="l"/>
              </a:tabLst>
              <a:defRPr/>
            </a:lvl4pPr>
            <a:lvl5pPr marL="2171700" indent="-342900">
              <a:buFont typeface="Arial" panose="020B0604020202020204" pitchFamily="34" charset="0"/>
              <a:buChar char="•"/>
              <a:tabLst>
                <a:tab pos="4129088" algn="l"/>
              </a:tabLst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452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387" y="260648"/>
            <a:ext cx="10801200" cy="864096"/>
          </a:xfrm>
        </p:spPr>
        <p:txBody>
          <a:bodyPr>
            <a:noAutofit/>
          </a:bodyPr>
          <a:lstStyle>
            <a:lvl1pPr>
              <a:defRPr lang="en-AU" sz="3600" b="1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Heading only</a:t>
            </a:r>
            <a:endParaRPr lang="en-AU" noProof="0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452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with head and 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387" y="260648"/>
            <a:ext cx="10897211" cy="864096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AU" noProof="0" dirty="0" smtClean="0"/>
              <a:t>Standard page with head and tail</a:t>
            </a:r>
            <a:endParaRPr lang="en-AU" noProof="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5732" y="1484785"/>
            <a:ext cx="10896865" cy="4823941"/>
          </a:xfr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tabLst/>
              <a:defRPr lang="en-AU" sz="2400" kern="120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5963" indent="-258763">
              <a:buFont typeface="Wingdings 3" panose="05040102010807070707" pitchFamily="18" charset="2"/>
              <a:buChar char=""/>
              <a:tabLst>
                <a:tab pos="4129088" algn="l"/>
              </a:tabLst>
              <a:defRPr/>
            </a:lvl2pPr>
            <a:lvl3pPr marL="1200150" indent="-285750">
              <a:buFont typeface="Wingdings" panose="05000000000000000000" pitchFamily="2" charset="2"/>
              <a:buChar char="§"/>
              <a:tabLst>
                <a:tab pos="4129088" algn="l"/>
              </a:tabLst>
              <a:defRPr/>
            </a:lvl3pPr>
            <a:lvl4pPr marL="1714500" indent="-342900">
              <a:buFont typeface="Wingdings 3" panose="05040102010807070707" pitchFamily="18" charset="2"/>
              <a:buChar char="¬"/>
              <a:tabLst>
                <a:tab pos="4129088" algn="l"/>
              </a:tabLst>
              <a:defRPr/>
            </a:lvl4pPr>
            <a:lvl5pPr marL="2171700" indent="-342900">
              <a:buFont typeface="Arial" panose="020B0604020202020204" pitchFamily="34" charset="0"/>
              <a:buChar char="•"/>
              <a:tabLst>
                <a:tab pos="4129088" algn="l"/>
              </a:tabLst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1393" y="5467042"/>
            <a:ext cx="10921204" cy="83617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 smtClean="0"/>
              <a:t>&lt;And the addition of a tail message</a:t>
            </a:r>
          </a:p>
          <a:p>
            <a:pPr lvl="0"/>
            <a:r>
              <a:rPr lang="en-AU" noProof="0" dirty="0" smtClean="0"/>
              <a:t>And another line&gt;</a:t>
            </a:r>
          </a:p>
        </p:txBody>
      </p:sp>
    </p:spTree>
    <p:extLst>
      <p:ext uri="{BB962C8B-B14F-4D97-AF65-F5344CB8AC3E}">
        <p14:creationId xmlns:p14="http://schemas.microsoft.com/office/powerpoint/2010/main" val="70880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139" y="266174"/>
            <a:ext cx="10801448" cy="858570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Page with chart</a:t>
            </a:r>
            <a:br>
              <a:rPr lang="en-AU" noProof="0" dirty="0" smtClean="0"/>
            </a:br>
            <a:endParaRPr lang="en-AU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5734" y="1485355"/>
            <a:ext cx="5136223" cy="4679949"/>
          </a:xfrm>
        </p:spPr>
        <p:txBody>
          <a:bodyPr>
            <a:noAutofit/>
          </a:bodyPr>
          <a:lstStyle>
            <a:lvl1pPr marL="342900" indent="-342900">
              <a:buFont typeface="Arial" pitchFamily="34" charset="0"/>
              <a:buChar char="•"/>
              <a:defRPr sz="2000"/>
            </a:lvl1pPr>
            <a:lvl2pPr marL="685800" indent="-228600">
              <a:buFont typeface="Wingdings 3" panose="05040102010807070707" pitchFamily="18" charset="2"/>
              <a:buChar char="¬"/>
              <a:defRPr sz="1800"/>
            </a:lvl2pPr>
            <a:lvl3pPr>
              <a:defRPr sz="1600"/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240919" y="1479474"/>
            <a:ext cx="5135668" cy="4679949"/>
          </a:xfrm>
        </p:spPr>
        <p:txBody>
          <a:bodyPr/>
          <a:lstStyle>
            <a:lvl1pPr marL="342900" indent="-342900">
              <a:buFont typeface="Arial" pitchFamily="34" charset="0"/>
              <a:buNone/>
              <a:defRPr/>
            </a:lvl1pPr>
          </a:lstStyle>
          <a:p>
            <a:pPr lvl="0"/>
            <a:r>
              <a:rPr lang="en-AU" noProof="0" dirty="0" smtClean="0"/>
              <a:t>Click icon to insert chart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8879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387" y="260648"/>
            <a:ext cx="10801200" cy="864096"/>
          </a:xfrm>
        </p:spPr>
        <p:txBody>
          <a:bodyPr>
            <a:noAutofit/>
          </a:bodyPr>
          <a:lstStyle>
            <a:lvl1pPr>
              <a:defRPr lang="en-AU" sz="3600" b="1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Page with headline and image</a:t>
            </a:r>
            <a:endParaRPr lang="en-AU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67559" y="1484784"/>
            <a:ext cx="10809028" cy="467995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AU" noProof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452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ac M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1844824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3142541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3652097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932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solidFill>
                  <a:schemeClr val="bg1"/>
                </a:solidFill>
              </a:rPr>
              <a:pPr/>
              <a:t>‹#›</a:t>
            </a:fld>
            <a:r>
              <a:rPr lang="en-AU" sz="1000" dirty="0" smtClean="0">
                <a:solidFill>
                  <a:schemeClr val="bg1"/>
                </a:solidFill>
              </a:rPr>
              <a:t> |</a:t>
            </a:r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0" y="-33153"/>
            <a:ext cx="12192000" cy="6891153"/>
          </a:xfrm>
        </p:spPr>
      </p:sp>
    </p:spTree>
    <p:extLst>
      <p:ext uri="{BB962C8B-B14F-4D97-AF65-F5344CB8AC3E}">
        <p14:creationId xmlns:p14="http://schemas.microsoft.com/office/powerpoint/2010/main" val="408452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387" y="260648"/>
            <a:ext cx="10801200" cy="864096"/>
          </a:xfrm>
        </p:spPr>
        <p:txBody>
          <a:bodyPr>
            <a:noAutofit/>
          </a:bodyPr>
          <a:lstStyle>
            <a:lvl1pPr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Page with headline and chart</a:t>
            </a:r>
            <a:endParaRPr lang="en-AU" noProof="0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66770" y="1484784"/>
            <a:ext cx="10809817" cy="4675188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452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67559" y="260966"/>
            <a:ext cx="10809028" cy="863778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Page with table</a:t>
            </a:r>
            <a:endParaRPr lang="en-AU" noProof="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r>
              <a:rPr lang="en-AU" sz="1000" smtClean="0">
                <a:latin typeface="Arial" panose="020B0604020202020204" pitchFamily="34" charset="0"/>
                <a:cs typeface="Arial" panose="020B0604020202020204" pitchFamily="34" charset="0"/>
              </a:rPr>
              <a:t> |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0"/>
          </p:nvPr>
        </p:nvSpPr>
        <p:spPr>
          <a:xfrm>
            <a:off x="567268" y="1484784"/>
            <a:ext cx="10809817" cy="453603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12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96277" cy="864394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column page</a:t>
            </a:r>
            <a:endParaRPr lang="en-AU" noProof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75733" y="1484784"/>
            <a:ext cx="5280000" cy="4675188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151343" y="1484784"/>
            <a:ext cx="5280000" cy="4675188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472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+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96277" cy="864394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column page with subheadings</a:t>
            </a:r>
            <a:endParaRPr lang="en-AU" noProof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75734" y="2282229"/>
            <a:ext cx="5278967" cy="4099099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92011" y="2282229"/>
            <a:ext cx="5278967" cy="4099099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75734" y="1490240"/>
            <a:ext cx="5278967" cy="791715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192010" y="1484461"/>
            <a:ext cx="5278967" cy="791715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75734" y="2282228"/>
            <a:ext cx="52789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192010" y="2276175"/>
            <a:ext cx="52789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01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+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00853" cy="864394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column: text + break out box</a:t>
            </a:r>
            <a:endParaRPr lang="en-AU" noProof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smtClean="0"/>
              <a:t> |</a:t>
            </a:r>
            <a:endParaRPr lang="en-AU" sz="10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096000" y="1484784"/>
            <a:ext cx="5280000" cy="4675188"/>
          </a:xfrm>
          <a:solidFill>
            <a:schemeClr val="bg2"/>
          </a:solidFill>
        </p:spPr>
        <p:txBody>
          <a:bodyPr/>
          <a:lstStyle>
            <a:lvl1pPr>
              <a:buClr>
                <a:schemeClr val="tx2"/>
              </a:buClr>
              <a:defRPr/>
            </a:lvl1pPr>
            <a:lvl2pPr marL="685800" indent="-228600">
              <a:buClr>
                <a:schemeClr val="tx1"/>
              </a:buClr>
              <a:buFont typeface="Wingdings 3" panose="05040102010807070707" pitchFamily="18" charset="2"/>
              <a:buChar char="¬"/>
              <a:defRPr/>
            </a:lvl2pPr>
            <a:lvl3pPr>
              <a:buClr>
                <a:schemeClr val="tx1"/>
              </a:buClr>
              <a:defRPr/>
            </a:lvl3pPr>
            <a:lvl4pPr marL="1600200" indent="-228600">
              <a:buClr>
                <a:schemeClr val="tx1"/>
              </a:buClr>
              <a:buFont typeface="Wingdings 3" panose="05040102010807070707" pitchFamily="18" charset="2"/>
              <a:buChar char="¬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75733" y="1484784"/>
            <a:ext cx="5280000" cy="4675188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8717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00853" cy="864394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column: text and quote</a:t>
            </a:r>
            <a:endParaRPr lang="en-AU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587" y="1484784"/>
            <a:ext cx="5280000" cy="4679949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75733" y="1484784"/>
            <a:ext cx="5280000" cy="4675188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282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00853" cy="864394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column: text + image</a:t>
            </a:r>
            <a:br>
              <a:rPr lang="en-AU" noProof="0" dirty="0" smtClean="0"/>
            </a:br>
            <a:endParaRPr lang="en-AU" noProof="0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75733" y="1484313"/>
            <a:ext cx="5280000" cy="4608982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6587" y="1484784"/>
            <a:ext cx="5280000" cy="4608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821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00853" cy="864394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column: text and chart</a:t>
            </a:r>
            <a:br>
              <a:rPr lang="en-AU" noProof="0" dirty="0" smtClean="0"/>
            </a:br>
            <a:endParaRPr lang="en-AU" noProof="0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8"/>
          </p:nvPr>
        </p:nvSpPr>
        <p:spPr>
          <a:xfrm>
            <a:off x="6096587" y="1484313"/>
            <a:ext cx="5280000" cy="460851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A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75733" y="1484313"/>
            <a:ext cx="5280000" cy="4608982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84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00853" cy="864394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column table</a:t>
            </a:r>
            <a:endParaRPr lang="en-AU" noProof="0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/>
          </p:nvPr>
        </p:nvSpPr>
        <p:spPr>
          <a:xfrm>
            <a:off x="6096000" y="1484313"/>
            <a:ext cx="5280000" cy="467995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A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75733" y="1484313"/>
            <a:ext cx="5280000" cy="4608982"/>
          </a:xfrm>
        </p:spPr>
        <p:txBody>
          <a:bodyPr/>
          <a:lstStyle>
            <a:lvl2pPr marL="685800" indent="-228600">
              <a:buFont typeface="Wingdings 3" panose="05040102010807070707" pitchFamily="18" charset="2"/>
              <a:buChar char="¬"/>
              <a:defRPr/>
            </a:lvl2pPr>
            <a:lvl4pPr marL="1600200" indent="-228600">
              <a:buFont typeface="Wingdings 3" panose="05040102010807070707" pitchFamily="18" charset="2"/>
              <a:buChar char="¬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38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ac Mwy (st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2928090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4225807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4735363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203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88" y="260648"/>
            <a:ext cx="5280345" cy="86895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75732" y="1484785"/>
            <a:ext cx="5280000" cy="4608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92011" y="1484785"/>
            <a:ext cx="5280000" cy="4608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152005" y="272654"/>
            <a:ext cx="5278967" cy="869950"/>
          </a:xfrm>
        </p:spPr>
        <p:txBody>
          <a:bodyPr/>
          <a:lstStyle>
            <a:lvl1pPr marL="0" indent="0">
              <a:buNone/>
              <a:defRPr lang="en-US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09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1"/>
            <a:ext cx="10800853" cy="877687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2 chart slide</a:t>
            </a:r>
            <a:endParaRPr lang="en-AU" noProof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75733" y="1484313"/>
            <a:ext cx="5280000" cy="46085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AU" dirty="0"/>
          </a:p>
        </p:txBody>
      </p:sp>
      <p:sp>
        <p:nvSpPr>
          <p:cNvPr id="13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096000" y="1484313"/>
            <a:ext cx="5280000" cy="460851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36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5734" y="260350"/>
            <a:ext cx="10800853" cy="900398"/>
          </a:xfrm>
        </p:spPr>
        <p:txBody>
          <a:bodyPr anchor="t">
            <a:noAutofit/>
          </a:bodyPr>
          <a:lstStyle>
            <a:lvl1pPr algn="l">
              <a:defRPr lang="en-AU" sz="3600" b="1" kern="120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noProof="0" dirty="0" smtClean="0"/>
              <a:t>3 chart slide</a:t>
            </a:r>
            <a:endParaRPr lang="en-AU" noProof="0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624000" y="1628776"/>
            <a:ext cx="3360000" cy="4392613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AU" dirty="0"/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4296160" y="1628775"/>
            <a:ext cx="3360000" cy="4398832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AU" dirty="0"/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8016587" y="1628776"/>
            <a:ext cx="3360000" cy="4392613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AU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888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90949"/>
          <a:stretch/>
        </p:blipFill>
        <p:spPr>
          <a:xfrm>
            <a:off x="9768408" y="6237312"/>
            <a:ext cx="2414960" cy="620688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76544" y="1599183"/>
            <a:ext cx="7119792" cy="3504003"/>
            <a:chOff x="476544" y="1599183"/>
            <a:chExt cx="7119792" cy="3504003"/>
          </a:xfrm>
        </p:grpSpPr>
        <p:sp>
          <p:nvSpPr>
            <p:cNvPr id="20" name="TextBox 19"/>
            <p:cNvSpPr txBox="1"/>
            <p:nvPr userDrawn="1"/>
          </p:nvSpPr>
          <p:spPr>
            <a:xfrm>
              <a:off x="476544" y="1599183"/>
              <a:ext cx="7119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noProof="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Thank you and stay connected</a:t>
              </a:r>
              <a:endParaRPr lang="en-AU" sz="36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542828" y="1628800"/>
              <a:ext cx="6837484" cy="3474386"/>
              <a:chOff x="542828" y="1628800"/>
              <a:chExt cx="6837484" cy="3474386"/>
            </a:xfrm>
          </p:grpSpPr>
          <p:cxnSp>
            <p:nvCxnSpPr>
              <p:cNvPr id="22" name="Straight Connector 21"/>
              <p:cNvCxnSpPr/>
              <p:nvPr userDrawn="1"/>
            </p:nvCxnSpPr>
            <p:spPr>
              <a:xfrm>
                <a:off x="566554" y="1628800"/>
                <a:ext cx="66697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>
              <a:xfrm>
                <a:off x="566554" y="2276872"/>
                <a:ext cx="66697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 userDrawn="1"/>
            </p:nvGrpSpPr>
            <p:grpSpPr>
              <a:xfrm>
                <a:off x="542828" y="2996952"/>
                <a:ext cx="6837484" cy="2106234"/>
                <a:chOff x="542828" y="2996952"/>
                <a:chExt cx="6837484" cy="2106234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828" y="2996952"/>
                  <a:ext cx="432048" cy="432048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560" y="4077072"/>
                  <a:ext cx="294585" cy="271272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560" y="3569005"/>
                  <a:ext cx="265149" cy="265149"/>
                </a:xfrm>
                <a:prstGeom prst="rect">
                  <a:avLst/>
                </a:prstGeom>
              </p:spPr>
            </p:pic>
            <p:sp>
              <p:nvSpPr>
                <p:cNvPr id="28" name="TextBox 27"/>
                <p:cNvSpPr txBox="1"/>
                <p:nvPr userDrawn="1"/>
              </p:nvSpPr>
              <p:spPr>
                <a:xfrm>
                  <a:off x="1043608" y="3041083"/>
                  <a:ext cx="6336704" cy="2062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AU" sz="1600" b="1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Twitter</a:t>
                  </a:r>
                  <a:r>
                    <a:rPr lang="en-AU" sz="1600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	  @</a:t>
                  </a:r>
                  <a:r>
                    <a:rPr lang="en-AU" sz="1600" kern="1200" dirty="0" err="1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TMRQld</a:t>
                  </a:r>
                  <a:endParaRPr lang="en-A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endParaRPr>
                </a:p>
                <a:p>
                  <a:endParaRPr lang="en-A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AU" sz="1600" b="1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Facebook  </a:t>
                  </a:r>
                  <a:r>
                    <a:rPr lang="en-AU" sz="1600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@</a:t>
                  </a:r>
                  <a:r>
                    <a:rPr lang="en-AU" sz="1600" kern="1200" dirty="0" err="1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TMRQld</a:t>
                  </a:r>
                  <a:endParaRPr lang="en-A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endParaRPr>
                </a:p>
                <a:p>
                  <a:endParaRPr lang="en-A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endParaRPr>
                </a:p>
                <a:p>
                  <a:r>
                    <a:rPr lang="en-AU" sz="1600" b="1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LinkedIn</a:t>
                  </a:r>
                  <a:r>
                    <a:rPr lang="en-AU" sz="1600" b="1" kern="1200" baseline="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 </a:t>
                  </a:r>
                  <a:r>
                    <a:rPr lang="en-AU" sz="1600" kern="1200" baseline="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	  </a:t>
                  </a:r>
                  <a:r>
                    <a:rPr lang="en-AU" sz="1600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Department</a:t>
                  </a:r>
                  <a:r>
                    <a:rPr lang="en-AU" sz="1600" kern="1200" baseline="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 of Transport and Main Roads</a:t>
                  </a:r>
                  <a:endParaRPr lang="en-A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endParaRPr>
                </a:p>
                <a:p>
                  <a:endParaRPr lang="en-AU" sz="16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endParaRPr>
                </a:p>
                <a:p>
                  <a:r>
                    <a:rPr lang="en-AU" sz="1600" b="1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Blog</a:t>
                  </a:r>
                  <a:r>
                    <a:rPr lang="en-AU" sz="1600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 	</a:t>
                  </a:r>
                  <a:r>
                    <a:rPr lang="en-AU" sz="1600" kern="1200" baseline="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  </a:t>
                  </a:r>
                  <a:r>
                    <a:rPr lang="en-AU" sz="1600" kern="1200" dirty="0" smtClean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rPr>
                    <a:t>blog.tmr.qld.gov.au</a:t>
                  </a:r>
                </a:p>
                <a:p>
                  <a:endParaRPr lang="en-AU" sz="1600" dirty="0" err="1" smtClean="0"/>
                </a:p>
              </p:txBody>
            </p:sp>
          </p:grpSp>
        </p:grp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2" y="4558757"/>
            <a:ext cx="288733" cy="2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0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2928090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4225807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4735363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203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ri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1844824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3142541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3652097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219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D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1844824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3142541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3652097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/>
          <a:stretch/>
        </p:blipFill>
        <p:spPr>
          <a:xfrm>
            <a:off x="0" y="5805264"/>
            <a:ext cx="12192001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6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F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1844824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3142541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3652097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754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186" y="1844824"/>
            <a:ext cx="9647767" cy="1112199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Presentation XYZ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3142541"/>
            <a:ext cx="6527800" cy="32403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AU" noProof="0" dirty="0" smtClean="0"/>
              <a:t>Subtitle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381" y="3652097"/>
            <a:ext cx="6527800" cy="2778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AU" dirty="0" smtClean="0"/>
              <a:t>Enter Presented by </a:t>
            </a:r>
            <a:r>
              <a:rPr lang="en-AU" noProof="0" dirty="0" smtClean="0"/>
              <a:t>details</a:t>
            </a:r>
            <a:r>
              <a:rPr lang="en-AU" dirty="0" smtClean="0"/>
              <a:t>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9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387" y="260648"/>
            <a:ext cx="9614859" cy="868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478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" y="6304236"/>
            <a:ext cx="826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73B1C-29DF-4D70-AF04-06FF846EE6C1}" type="slidenum">
              <a:rPr lang="en-AU" sz="1000" smtClean="0"/>
              <a:pPr/>
              <a:t>‹#›</a:t>
            </a:fld>
            <a:r>
              <a:rPr lang="en-AU" sz="1000" dirty="0" smtClean="0"/>
              <a:t> |</a:t>
            </a:r>
            <a:endParaRPr lang="en-AU" sz="10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2224" y="6309742"/>
            <a:ext cx="3944608" cy="3596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Type footer details here  |  </a:t>
            </a:r>
            <a:fld id="{BC023221-C73A-4E38-A637-77CEEB483035}" type="datetime4">
              <a:rPr lang="en-AU" smtClean="0"/>
              <a:pPr/>
              <a:t>11 June 2018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96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99" r:id="rId3"/>
    <p:sldLayoutId id="2147483715" r:id="rId4"/>
    <p:sldLayoutId id="2147483698" r:id="rId5"/>
    <p:sldLayoutId id="2147483697" r:id="rId6"/>
    <p:sldLayoutId id="2147483717" r:id="rId7"/>
    <p:sldLayoutId id="2147483718" r:id="rId8"/>
    <p:sldLayoutId id="2147483700" r:id="rId9"/>
    <p:sldLayoutId id="2147483682" r:id="rId10"/>
    <p:sldLayoutId id="2147483714" r:id="rId11"/>
    <p:sldLayoutId id="2147483661" r:id="rId12"/>
    <p:sldLayoutId id="2147483712" r:id="rId13"/>
    <p:sldLayoutId id="2147483720" r:id="rId14"/>
    <p:sldLayoutId id="2147483719" r:id="rId15"/>
    <p:sldLayoutId id="2147483721" r:id="rId16"/>
    <p:sldLayoutId id="2147483710" r:id="rId17"/>
    <p:sldLayoutId id="2147483716" r:id="rId18"/>
    <p:sldLayoutId id="2147483701" r:id="rId19"/>
    <p:sldLayoutId id="2147483703" r:id="rId20"/>
    <p:sldLayoutId id="2147483704" r:id="rId21"/>
    <p:sldLayoutId id="2147483705" r:id="rId22"/>
    <p:sldLayoutId id="2147483706" r:id="rId23"/>
    <p:sldLayoutId id="2147483651" r:id="rId24"/>
    <p:sldLayoutId id="2147483683" r:id="rId25"/>
    <p:sldLayoutId id="2147483692" r:id="rId26"/>
    <p:sldLayoutId id="2147483696" r:id="rId27"/>
    <p:sldLayoutId id="2147483676" r:id="rId28"/>
    <p:sldLayoutId id="2147483689" r:id="rId29"/>
    <p:sldLayoutId id="2147483691" r:id="rId30"/>
    <p:sldLayoutId id="2147483690" r:id="rId31"/>
    <p:sldLayoutId id="2147483678" r:id="rId32"/>
    <p:sldLayoutId id="2147483669" r:id="rId33"/>
    <p:sldLayoutId id="2147483694" r:id="rId34"/>
    <p:sldLayoutId id="2147483684" r:id="rId35"/>
    <p:sldLayoutId id="2147483685" r:id="rId36"/>
    <p:sldLayoutId id="2147483680" r:id="rId37"/>
    <p:sldLayoutId id="2147483686" r:id="rId38"/>
    <p:sldLayoutId id="2147483687" r:id="rId39"/>
    <p:sldLayoutId id="2147483695" r:id="rId40"/>
    <p:sldLayoutId id="2147483688" r:id="rId41"/>
    <p:sldLayoutId id="2147483677" r:id="rId42"/>
    <p:sldLayoutId id="2147483654" r:id="rId4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̶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C51426"/>
                </a:solidFill>
              </a:rPr>
              <a:t>Read first, then delete </a:t>
            </a:r>
            <a:endParaRPr lang="en-AU" dirty="0">
              <a:solidFill>
                <a:srgbClr val="C5142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75733" y="2348880"/>
            <a:ext cx="10896865" cy="3967575"/>
          </a:xfrm>
        </p:spPr>
        <p:txBody>
          <a:bodyPr>
            <a:normAutofit/>
          </a:bodyPr>
          <a:lstStyle/>
          <a:p>
            <a:pPr marL="177800" indent="-177800">
              <a:spcAft>
                <a:spcPts val="600"/>
              </a:spcAft>
            </a:pPr>
            <a:r>
              <a:rPr lang="en-AU" sz="2000" b="1" dirty="0"/>
              <a:t>Welcome to the </a:t>
            </a:r>
            <a:r>
              <a:rPr lang="en-AU" sz="2000" b="1" dirty="0" smtClean="0"/>
              <a:t>2018 Engineering </a:t>
            </a:r>
            <a:r>
              <a:rPr lang="en-AU" sz="2000" b="1" dirty="0" smtClean="0"/>
              <a:t>Technology Forum </a:t>
            </a:r>
            <a:r>
              <a:rPr lang="en-AU" sz="2000" b="1" dirty="0" smtClean="0"/>
              <a:t>PowerPoint </a:t>
            </a:r>
            <a:r>
              <a:rPr lang="en-AU" sz="2000" b="1" dirty="0"/>
              <a:t>template.</a:t>
            </a:r>
          </a:p>
          <a:p>
            <a:pPr marL="177800" indent="-177800">
              <a:spcAft>
                <a:spcPts val="600"/>
              </a:spcAft>
            </a:pPr>
            <a:r>
              <a:rPr lang="en-AU" sz="2000" b="1" dirty="0"/>
              <a:t>There are a number </a:t>
            </a:r>
            <a:r>
              <a:rPr lang="en-AU" sz="2000" b="1"/>
              <a:t>of </a:t>
            </a:r>
            <a:r>
              <a:rPr lang="en-AU" sz="2000" b="1" smtClean="0"/>
              <a:t>slide options </a:t>
            </a:r>
            <a:r>
              <a:rPr lang="en-AU" sz="2000" b="1" dirty="0"/>
              <a:t>provided in this </a:t>
            </a:r>
            <a:r>
              <a:rPr lang="en-AU" sz="2000" b="1" dirty="0" smtClean="0"/>
              <a:t>template, </a:t>
            </a:r>
            <a:r>
              <a:rPr lang="en-AU" sz="2000" b="1" dirty="0"/>
              <a:t>including different title pages and divider </a:t>
            </a:r>
            <a:r>
              <a:rPr lang="en-AU" sz="2000" b="1" dirty="0" smtClean="0"/>
              <a:t>pages, to help you </a:t>
            </a:r>
            <a:r>
              <a:rPr lang="en-AU" sz="2000" b="1" dirty="0"/>
              <a:t>customise your presentation. </a:t>
            </a:r>
          </a:p>
          <a:p>
            <a:pPr marL="177800" indent="-177800">
              <a:spcAft>
                <a:spcPts val="600"/>
              </a:spcAft>
            </a:pPr>
            <a:r>
              <a:rPr lang="en-AU" sz="2000" b="1" dirty="0"/>
              <a:t>SAVE AS </a:t>
            </a:r>
            <a:r>
              <a:rPr lang="en-AU" sz="2000" dirty="0"/>
              <a:t>before you start creating your presentation.</a:t>
            </a:r>
            <a:endParaRPr lang="en-AU" sz="2000" i="1" dirty="0"/>
          </a:p>
          <a:p>
            <a:pPr marL="177800" indent="-177800">
              <a:spcAft>
                <a:spcPts val="600"/>
              </a:spcAft>
            </a:pPr>
            <a:r>
              <a:rPr lang="en-AU" sz="2000" dirty="0"/>
              <a:t>If you wish to create new pages – go to the ‘New Slide’ tab in the menu bar and select from the drop down menu</a:t>
            </a:r>
            <a:r>
              <a:rPr lang="en-AU" sz="2000" dirty="0" smtClean="0"/>
              <a:t>.</a:t>
            </a:r>
            <a:endParaRPr lang="en-AU" sz="200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Divider slide with heading only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22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Divider slide with heading and image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3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6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9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Standard page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This is a subheading</a:t>
            </a:r>
          </a:p>
          <a:p>
            <a:r>
              <a:rPr lang="en-AU" dirty="0"/>
              <a:t>This placeholder text is intended to show the correct size and position of the text used in this location, this sample text can be overtyped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Standard </a:t>
            </a:r>
            <a:r>
              <a:rPr lang="en-AU" dirty="0" smtClean="0"/>
              <a:t>page with head and tail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This is a subheading</a:t>
            </a:r>
          </a:p>
          <a:p>
            <a:r>
              <a:rPr lang="en-AU" dirty="0"/>
              <a:t>This placeholder text is intended to show the correct size and position of the text used in this location, this sample text can be overtyped. 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With a tail you can use to add </a:t>
            </a:r>
            <a:r>
              <a:rPr lang="en-AU" dirty="0" smtClean="0"/>
              <a:t>emphasis.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56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C51426"/>
                </a:solidFill>
              </a:rPr>
              <a:t>Read first, then delete </a:t>
            </a:r>
            <a:endParaRPr lang="en-AU" dirty="0">
              <a:solidFill>
                <a:srgbClr val="C5142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AU" b="1" dirty="0"/>
              <a:t>Fast five presentation guidelines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AU" dirty="0"/>
              <a:t>Avoid acronyms – don’t assume your audience will know what they stand for (including ‘TMR’).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AU" dirty="0"/>
              <a:t>Use high resolution images </a:t>
            </a:r>
            <a:r>
              <a:rPr lang="en-AU" dirty="0" smtClean="0"/>
              <a:t>owned by your organisation, </a:t>
            </a:r>
            <a:r>
              <a:rPr lang="en-AU" dirty="0"/>
              <a:t>otherwise reference the source.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AU" dirty="0"/>
              <a:t>Keep font size and layout consistent.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AU" dirty="0"/>
              <a:t>Stick to the </a:t>
            </a:r>
            <a:r>
              <a:rPr lang="en-AU" dirty="0" smtClean="0"/>
              <a:t>forum palette </a:t>
            </a:r>
            <a:r>
              <a:rPr lang="en-AU" dirty="0"/>
              <a:t>– see slide 3.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AU" i="1" dirty="0"/>
              <a:t>And finally</a:t>
            </a:r>
            <a:r>
              <a:rPr lang="en-AU" b="1" i="1" dirty="0"/>
              <a:t> </a:t>
            </a:r>
            <a:r>
              <a:rPr lang="en-AU" dirty="0"/>
              <a:t>– don’t just re-write your speaking notes on each slide. Use images or graphs, or just a few succinct key points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Page with chart, graph or image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graphicFrame>
        <p:nvGraphicFramePr>
          <p:cNvPr id="13" name="Chart Placeholder 12"/>
          <p:cNvGraphicFramePr>
            <a:graphicFrameLocks noGrp="1"/>
          </p:cNvGraphicFramePr>
          <p:nvPr>
            <p:ph type="chart" sz="quarter" idx="11"/>
            <p:extLst/>
          </p:nvPr>
        </p:nvGraphicFramePr>
        <p:xfrm>
          <a:off x="566738" y="1585913"/>
          <a:ext cx="10809287" cy="467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20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Page with table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type="tbl" sz="quarter" idx="10"/>
            <p:extLst/>
          </p:nvPr>
        </p:nvGraphicFramePr>
        <p:xfrm>
          <a:off x="566738" y="1557338"/>
          <a:ext cx="1081158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3861"/>
                <a:gridCol w="3603861"/>
                <a:gridCol w="3603861"/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Heading</a:t>
                      </a:r>
                      <a:endParaRPr lang="en-AU" dirty="0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Body text</a:t>
                      </a:r>
                      <a:endParaRPr lang="en-AU" dirty="0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 marL="203233" marR="203233"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 marL="203233" marR="20323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0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7626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2 column page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>
                <a:cs typeface="Rod" panose="02030509050101010101" pitchFamily="49" charset="-79"/>
              </a:rPr>
              <a:t>This placeholder text is intended to show the correct size and position of the text used in this location, this sample text can be overtyped.</a:t>
            </a:r>
          </a:p>
          <a:p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>
                <a:cs typeface="Rod" panose="02030509050101010101" pitchFamily="49" charset="-79"/>
              </a:rPr>
              <a:t>This placeholder text is intended to show the correct size and position of the text used in this location, this sample text can be overtyped.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260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2 column call out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Call out box copy is written in 11 point, white and bold. Call out text boxes can be cropped as required, depending on the amount of text within</a:t>
            </a:r>
          </a:p>
          <a:p>
            <a:r>
              <a:rPr lang="en-GB" dirty="0"/>
              <a:t>To crop your call out box, simply click on the box and drag to the required size.</a:t>
            </a:r>
            <a:endParaRPr lang="en-AU" dirty="0"/>
          </a:p>
          <a:p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>
                <a:cs typeface="Rod" panose="02030509050101010101" pitchFamily="49" charset="-79"/>
              </a:rPr>
              <a:t>This placeholder text is intended to show the correct size and position of the text used in this location, this sample text can be overtyped.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7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2 column page with quotation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 smtClean="0"/>
              <a:t>‘Insert quote copy here’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This placeholder text is intended to show the correct size and position of the text used in this location and can be overtyped.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53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2 column with image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/>
              <a:t>This placeholder text is intended to show the correct size and position of the text used in this location and can be overtyped.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3342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2 column page with table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graphicFrame>
        <p:nvGraphicFramePr>
          <p:cNvPr id="10" name="Table Placeholder 9"/>
          <p:cNvGraphicFramePr>
            <a:graphicFrameLocks noGrp="1"/>
          </p:cNvGraphicFramePr>
          <p:nvPr>
            <p:ph type="tbl" sz="quarter" idx="14"/>
            <p:extLst/>
          </p:nvPr>
        </p:nvGraphicFramePr>
        <p:xfrm>
          <a:off x="6096000" y="1484313"/>
          <a:ext cx="528002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0009"/>
                <a:gridCol w="1760009"/>
                <a:gridCol w="1760009"/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121944" marR="121944"/>
                </a:tc>
              </a:tr>
            </a:tbl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/>
              <a:t>This placeholder text is intended to show the correct size and position of the text used in this location and can be overtyped.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53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2 column page with chart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This placeholder text is intended to show the correct size and position of the text used in this location and can be overtyped.</a:t>
            </a:r>
          </a:p>
          <a:p>
            <a:endParaRPr lang="en-AU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15"/>
            <p:extLst/>
          </p:nvPr>
        </p:nvGraphicFramePr>
        <p:xfrm>
          <a:off x="6240463" y="1406525"/>
          <a:ext cx="5135562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Page with 2 charts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graphicFrame>
        <p:nvGraphicFramePr>
          <p:cNvPr id="11" name="Chart Placeholder 10"/>
          <p:cNvGraphicFramePr>
            <a:graphicFrameLocks noGrp="1"/>
          </p:cNvGraphicFramePr>
          <p:nvPr>
            <p:ph type="chart" sz="quarter" idx="10"/>
            <p:extLst/>
          </p:nvPr>
        </p:nvGraphicFramePr>
        <p:xfrm>
          <a:off x="576263" y="1484313"/>
          <a:ext cx="5280025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Placeholder 15"/>
          <p:cNvGraphicFramePr>
            <a:graphicFrameLocks noGrp="1"/>
          </p:cNvGraphicFramePr>
          <p:nvPr>
            <p:ph type="chart" sz="quarter" idx="11"/>
            <p:extLst/>
          </p:nvPr>
        </p:nvGraphicFramePr>
        <p:xfrm>
          <a:off x="6096000" y="1484313"/>
          <a:ext cx="5280025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4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C51426"/>
                </a:solidFill>
              </a:rPr>
              <a:t>Read first, then </a:t>
            </a:r>
            <a:r>
              <a:rPr lang="en-AU" dirty="0" smtClean="0">
                <a:solidFill>
                  <a:srgbClr val="C51426"/>
                </a:solidFill>
              </a:rPr>
              <a:t>delete</a:t>
            </a:r>
            <a:endParaRPr lang="en-AU" dirty="0">
              <a:solidFill>
                <a:srgbClr val="C51426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0056" y="3096878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rgbClr val="003C6A"/>
                </a:solidFill>
              </a:rPr>
              <a:t>How to change between single and multiple colours: 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1200" dirty="0">
                <a:solidFill>
                  <a:srgbClr val="003C6A"/>
                </a:solidFill>
              </a:rPr>
              <a:t>Select either ‘SMARTART TOOLS’ OR ‘CHART TOOLS’ in the menu bar;</a:t>
            </a:r>
          </a:p>
          <a:p>
            <a:pPr marL="228600" indent="-228600">
              <a:buFont typeface="+mj-lt"/>
              <a:buAutoNum type="arabicPeriod"/>
            </a:pPr>
            <a:endParaRPr lang="en-AU" sz="1200" dirty="0">
              <a:solidFill>
                <a:srgbClr val="003C6A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AU" sz="1200" dirty="0">
              <a:solidFill>
                <a:srgbClr val="003C6A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AU" sz="1200" dirty="0">
              <a:solidFill>
                <a:srgbClr val="003C6A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AU" sz="1200" dirty="0">
              <a:solidFill>
                <a:srgbClr val="003C6A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200" dirty="0">
                <a:solidFill>
                  <a:srgbClr val="003C6A"/>
                </a:solidFill>
              </a:rPr>
              <a:t>Select ‘Change Colours’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5387" y="1440694"/>
            <a:ext cx="11209245" cy="8643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600" dirty="0" smtClean="0">
                <a:solidFill>
                  <a:srgbClr val="78B800"/>
                </a:solidFill>
              </a:rPr>
              <a:t>SmartArt is a great way to illustrate your data. There are two colour </a:t>
            </a:r>
            <a:r>
              <a:rPr lang="en-AU" sz="2600" dirty="0" smtClean="0">
                <a:solidFill>
                  <a:srgbClr val="003C6A"/>
                </a:solidFill>
              </a:rPr>
              <a:t>scheme options for SmartArt and charts – single colour or multiple colour </a:t>
            </a:r>
            <a:endParaRPr lang="en-AU" sz="2600" dirty="0">
              <a:solidFill>
                <a:srgbClr val="003C6A"/>
              </a:solidFill>
            </a:endParaRPr>
          </a:p>
        </p:txBody>
      </p:sp>
      <p:graphicFrame>
        <p:nvGraphicFramePr>
          <p:cNvPr id="17" name="Diagram 16"/>
          <p:cNvGraphicFramePr/>
          <p:nvPr>
            <p:extLst/>
          </p:nvPr>
        </p:nvGraphicFramePr>
        <p:xfrm>
          <a:off x="2135560" y="2737050"/>
          <a:ext cx="3672408" cy="1296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Chart Placeholder 6"/>
          <p:cNvGraphicFramePr>
            <a:graphicFrameLocks/>
          </p:cNvGraphicFramePr>
          <p:nvPr>
            <p:extLst/>
          </p:nvPr>
        </p:nvGraphicFramePr>
        <p:xfrm>
          <a:off x="1970944" y="3737906"/>
          <a:ext cx="3708400" cy="204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Chart Placeholder 6"/>
          <p:cNvGraphicFramePr>
            <a:graphicFrameLocks/>
          </p:cNvGraphicFramePr>
          <p:nvPr>
            <p:extLst/>
          </p:nvPr>
        </p:nvGraphicFramePr>
        <p:xfrm>
          <a:off x="3899768" y="4264844"/>
          <a:ext cx="3708400" cy="204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896" y="3969204"/>
            <a:ext cx="1485900" cy="495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t="1" b="9230"/>
          <a:stretch/>
        </p:blipFill>
        <p:spPr>
          <a:xfrm>
            <a:off x="8328249" y="3971335"/>
            <a:ext cx="1533525" cy="4928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9896" y="4923430"/>
            <a:ext cx="4762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Page with 3 charts</a:t>
            </a:r>
            <a:endParaRPr lang="en-AU" dirty="0"/>
          </a:p>
        </p:txBody>
      </p:sp>
      <p:graphicFrame>
        <p:nvGraphicFramePr>
          <p:cNvPr id="9" name="Chart Placeholder 8"/>
          <p:cNvGraphicFramePr>
            <a:graphicFrameLocks noGrp="1"/>
          </p:cNvGraphicFramePr>
          <p:nvPr>
            <p:ph type="chart" sz="quarter" idx="11"/>
            <p:extLst/>
          </p:nvPr>
        </p:nvGraphicFramePr>
        <p:xfrm>
          <a:off x="623888" y="1628775"/>
          <a:ext cx="3360737" cy="439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Placeholder 12"/>
          <p:cNvGraphicFramePr>
            <a:graphicFrameLocks noGrp="1"/>
          </p:cNvGraphicFramePr>
          <p:nvPr>
            <p:ph type="chart" sz="quarter" idx="12"/>
            <p:extLst/>
          </p:nvPr>
        </p:nvGraphicFramePr>
        <p:xfrm>
          <a:off x="4295775" y="1628775"/>
          <a:ext cx="3360738" cy="4398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Placeholder 16"/>
          <p:cNvGraphicFramePr>
            <a:graphicFrameLocks noGrp="1"/>
          </p:cNvGraphicFramePr>
          <p:nvPr>
            <p:ph type="chart" sz="quarter" idx="13"/>
            <p:extLst/>
          </p:nvPr>
        </p:nvGraphicFramePr>
        <p:xfrm>
          <a:off x="8016875" y="1628775"/>
          <a:ext cx="3359150" cy="439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3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Front </a:t>
            </a:r>
            <a:r>
              <a:rPr lang="en-AU" smtClean="0"/>
              <a:t>cover options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82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43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9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08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FFFF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FFFFFF"/>
                </a:solidFill>
              </a:rPr>
              <a:pPr/>
              <a:t>11 June 2018</a:t>
            </a:fld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2204864"/>
            <a:ext cx="10896864" cy="1944216"/>
          </a:xfrm>
        </p:spPr>
        <p:txBody>
          <a:bodyPr/>
          <a:lstStyle/>
          <a:p>
            <a:r>
              <a:rPr lang="en-AU" dirty="0" smtClean="0"/>
              <a:t>The following slides demonstrate the </a:t>
            </a:r>
            <a:r>
              <a:rPr lang="en-AU" dirty="0" smtClean="0"/>
              <a:t>different layouts that can be used</a:t>
            </a:r>
            <a:endParaRPr lang="en-AU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5387" y="260648"/>
            <a:ext cx="10897211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mtClean="0">
                <a:solidFill>
                  <a:srgbClr val="C51426"/>
                </a:solidFill>
              </a:rPr>
              <a:t>Read first, then delete </a:t>
            </a:r>
            <a:endParaRPr lang="en-AU" dirty="0">
              <a:solidFill>
                <a:srgbClr val="C514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Agenda or contents page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SzPct val="100000"/>
            </a:pPr>
            <a:r>
              <a:rPr lang="en-AU" dirty="0" smtClean="0"/>
              <a:t>Heading	Date and time if needed</a:t>
            </a:r>
          </a:p>
          <a:p>
            <a:pPr>
              <a:buSzPct val="100000"/>
            </a:pPr>
            <a:r>
              <a:rPr lang="en-AU" dirty="0" smtClean="0"/>
              <a:t>Heading	Date and time if needed</a:t>
            </a:r>
          </a:p>
          <a:p>
            <a:pPr>
              <a:buSzPct val="100000"/>
            </a:pPr>
            <a:r>
              <a:rPr lang="en-AU" dirty="0" smtClean="0"/>
              <a:t>Heading	Date and time if needed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>
                <a:solidFill>
                  <a:srgbClr val="003C6A"/>
                </a:solidFill>
              </a:rPr>
              <a:t>Type footer details here  |  </a:t>
            </a:r>
            <a:fld id="{BC023221-C73A-4E38-A637-77CEEB483035}" type="datetime4">
              <a:rPr lang="en-AU" smtClean="0">
                <a:solidFill>
                  <a:srgbClr val="003C6A"/>
                </a:solidFill>
              </a:rPr>
              <a:pPr/>
              <a:t>11 June 2018</a:t>
            </a:fld>
            <a:endParaRPr lang="en-AU" dirty="0">
              <a:solidFill>
                <a:srgbClr val="003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8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reen Presentation">
  <a:themeElements>
    <a:clrScheme name="Custom 3">
      <a:dk1>
        <a:srgbClr val="003C6A"/>
      </a:dk1>
      <a:lt1>
        <a:srgbClr val="FFFFFF"/>
      </a:lt1>
      <a:dk2>
        <a:srgbClr val="336388"/>
      </a:dk2>
      <a:lt2>
        <a:srgbClr val="DAD8BC"/>
      </a:lt2>
      <a:accent1>
        <a:srgbClr val="003C6A"/>
      </a:accent1>
      <a:accent2>
        <a:srgbClr val="78B800"/>
      </a:accent2>
      <a:accent3>
        <a:srgbClr val="DAD8BC"/>
      </a:accent3>
      <a:accent4>
        <a:srgbClr val="7F7F7F"/>
      </a:accent4>
      <a:accent5>
        <a:srgbClr val="F79427"/>
      </a:accent5>
      <a:accent6>
        <a:srgbClr val="73182C"/>
      </a:accent6>
      <a:hlink>
        <a:srgbClr val="003C6A"/>
      </a:hlink>
      <a:folHlink>
        <a:srgbClr val="003C6A"/>
      </a:folHlink>
    </a:clrScheme>
    <a:fontScheme name="TM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on template updated [Read-Only]" id="{537D48E8-BAD4-4F00-8DB5-DFB77091A7B7}" vid="{5CE14BA0-EC9A-4908-BABB-55467D1AF6D5}"/>
    </a:ext>
  </a:extLst>
</a:theme>
</file>

<file path=ppt/theme/theme2.xml><?xml version="1.0" encoding="utf-8"?>
<a:theme xmlns:a="http://schemas.openxmlformats.org/drawingml/2006/main" name="Office Theme">
  <a:themeElements>
    <a:clrScheme name="TMR colour palette">
      <a:dk1>
        <a:srgbClr val="003C6A"/>
      </a:dk1>
      <a:lt1>
        <a:srgbClr val="FFFFFF"/>
      </a:lt1>
      <a:dk2>
        <a:srgbClr val="336388"/>
      </a:dk2>
      <a:lt2>
        <a:srgbClr val="DAD8BC"/>
      </a:lt2>
      <a:accent1>
        <a:srgbClr val="003C6A"/>
      </a:accent1>
      <a:accent2>
        <a:srgbClr val="6CA800"/>
      </a:accent2>
      <a:accent3>
        <a:srgbClr val="DAD8BC"/>
      </a:accent3>
      <a:accent4>
        <a:srgbClr val="7F7F7F"/>
      </a:accent4>
      <a:accent5>
        <a:srgbClr val="336388"/>
      </a:accent5>
      <a:accent6>
        <a:srgbClr val="92C669"/>
      </a:accent6>
      <a:hlink>
        <a:srgbClr val="003C6A"/>
      </a:hlink>
      <a:folHlink>
        <a:srgbClr val="003C6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_x0020_type xmlns="233134fd-0796-450b-b245-52eea251ee27">
      <Value>Misc template</Value>
      <Value>Quick links</Value>
    </Template_x0020_type>
    <PublishingExpirationDate xmlns="http://schemas.microsoft.com/sharepoint/v3" xsi:nil="true"/>
    <PublishingStartDate xmlns="http://schemas.microsoft.com/sharepoint/v3" xsi:nil="true"/>
    <Team_x0020_owner xmlns="233134fd-0796-450b-b245-52eea251ee27">External Communication</Team_x0020_owner>
    <New_x0020_document_x0020_name xmlns="233134fd-0796-450b-b245-52eea251ee27">B1_TMR presentation template (widescreen)</New_x0020_document_x0020_name>
    <Keeping_x0020_for_x0020_new_x0020_site xmlns="233134fd-0796-450b-b245-52eea251ee27">true</Keeping_x0020_for_x0020_new_x0020_site>
    <Needs_x0020_updating xmlns="233134fd-0796-450b-b245-52eea251ee27">true</Needs_x0020_updating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B0206E0FE0B4F839E033224BADF58" ma:contentTypeVersion="9" ma:contentTypeDescription="Create a new document." ma:contentTypeScope="" ma:versionID="60defeeba45ffc6cddd1407026d7fe1c">
  <xsd:schema xmlns:xsd="http://www.w3.org/2001/XMLSchema" xmlns:xs="http://www.w3.org/2001/XMLSchema" xmlns:p="http://schemas.microsoft.com/office/2006/metadata/properties" xmlns:ns1="http://schemas.microsoft.com/sharepoint/v3" xmlns:ns2="233134fd-0796-450b-b245-52eea251ee27" targetNamespace="http://schemas.microsoft.com/office/2006/metadata/properties" ma:root="true" ma:fieldsID="112371bb265a3480891e830bd49afd1e" ns1:_="" ns2:_="">
    <xsd:import namespace="http://schemas.microsoft.com/sharepoint/v3"/>
    <xsd:import namespace="233134fd-0796-450b-b245-52eea251ee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emplate_x0020_type" minOccurs="0"/>
                <xsd:element ref="ns2:Team_x0020_owner" minOccurs="0"/>
                <xsd:element ref="ns2:New_x0020_document_x0020_name" minOccurs="0"/>
                <xsd:element ref="ns2:Keeping_x0020_for_x0020_new_x0020_site" minOccurs="0"/>
                <xsd:element ref="ns2:Needs_x0020_updat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134fd-0796-450b-b245-52eea251ee27" elementFormDefault="qualified">
    <xsd:import namespace="http://schemas.microsoft.com/office/2006/documentManagement/types"/>
    <xsd:import namespace="http://schemas.microsoft.com/office/infopath/2007/PartnerControls"/>
    <xsd:element name="Template_x0020_type" ma:index="10" nillable="true" ma:displayName="Document type" ma:default="Word template" ma:internalName="Template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ssess the risk"/>
                    <xsd:enumeration value="Approval procedure"/>
                    <xsd:enumeration value="DG presentation"/>
                    <xsd:enumeration value="GACC template"/>
                    <xsd:enumeration value="Guideline"/>
                    <xsd:enumeration value="Misc template"/>
                    <xsd:enumeration value="Policy"/>
                    <xsd:enumeration value="Presentation template"/>
                    <xsd:enumeration value="Resource"/>
                    <xsd:enumeration value="Quick links"/>
                    <xsd:enumeration value="Social Media"/>
                    <xsd:enumeration value="Word template"/>
                    <xsd:enumeration value="TransLink template"/>
                    <xsd:enumeration value="COMM-unity"/>
                  </xsd:restriction>
                </xsd:simpleType>
              </xsd:element>
            </xsd:sequence>
          </xsd:extension>
        </xsd:complexContent>
      </xsd:complexType>
    </xsd:element>
    <xsd:element name="Team_x0020_owner" ma:index="12" nillable="true" ma:displayName="Team owner" ma:format="Dropdown" ma:internalName="Team_x0020_owner">
      <xsd:simpleType>
        <xsd:restriction base="dms:Choice">
          <xsd:enumeration value="Media"/>
          <xsd:enumeration value="Internal Communication"/>
          <xsd:enumeration value="External Communication"/>
          <xsd:enumeration value="Online"/>
          <xsd:enumeration value="Branding"/>
        </xsd:restriction>
      </xsd:simpleType>
    </xsd:element>
    <xsd:element name="New_x0020_document_x0020_name" ma:index="13" nillable="true" ma:displayName="New document name" ma:internalName="New_x0020_document_x0020_name">
      <xsd:simpleType>
        <xsd:restriction base="dms:Text">
          <xsd:maxLength value="255"/>
        </xsd:restriction>
      </xsd:simpleType>
    </xsd:element>
    <xsd:element name="Keeping_x0020_for_x0020_new_x0020_site" ma:index="14" nillable="true" ma:displayName="Keeping for new site" ma:default="1" ma:internalName="Keeping_x0020_for_x0020_new_x0020_site">
      <xsd:simpleType>
        <xsd:restriction base="dms:Boolean"/>
      </xsd:simpleType>
    </xsd:element>
    <xsd:element name="Needs_x0020_updating" ma:index="15" nillable="true" ma:displayName="Needs updating" ma:default="1" ma:internalName="Needs_x0020_updatin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1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7AB198-1DE6-47CC-A574-D6A6D2C60A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64C2B-DD34-40A3-8646-B1486F4C7A8C}">
  <ds:schemaRefs>
    <ds:schemaRef ds:uri="http://schemas.microsoft.com/office/infopath/2007/PartnerControls"/>
    <ds:schemaRef ds:uri="http://purl.org/dc/elements/1.1/"/>
    <ds:schemaRef ds:uri="http://schemas.microsoft.com/sharepoint/v3"/>
    <ds:schemaRef ds:uri="http://schemas.microsoft.com/office/2006/documentManagement/types"/>
    <ds:schemaRef ds:uri="233134fd-0796-450b-b245-52eea251ee27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C2414D-733B-4081-9E4A-EEC4C9A5D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33134fd-0796-450b-b245-52eea251ee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TMR template 2014</Template>
  <TotalTime>4937</TotalTime>
  <Words>802</Words>
  <Application>Microsoft Office PowerPoint</Application>
  <PresentationFormat>Widescreen</PresentationFormat>
  <Paragraphs>100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Rod</vt:lpstr>
      <vt:lpstr>Wingdings</vt:lpstr>
      <vt:lpstr>Wingdings 3</vt:lpstr>
      <vt:lpstr>Screen Presentation</vt:lpstr>
      <vt:lpstr>Read first, then delete </vt:lpstr>
      <vt:lpstr>Read first, then delete </vt:lpstr>
      <vt:lpstr>Read first, then delete</vt:lpstr>
      <vt:lpstr>Front cover options</vt:lpstr>
      <vt:lpstr>PowerPoint Presentation</vt:lpstr>
      <vt:lpstr>PowerPoint Presentation</vt:lpstr>
      <vt:lpstr>PowerPoint Presentation</vt:lpstr>
      <vt:lpstr>The following slides demonstrate the different layouts that can be used</vt:lpstr>
      <vt:lpstr>Agenda or contents page</vt:lpstr>
      <vt:lpstr>Divider slide with heading only</vt:lpstr>
      <vt:lpstr>Divider slide with heading and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page </vt:lpstr>
      <vt:lpstr>Standard page with head and tail</vt:lpstr>
      <vt:lpstr>Page with chart, graph or image</vt:lpstr>
      <vt:lpstr>Page with table</vt:lpstr>
      <vt:lpstr>PowerPoint Presentation</vt:lpstr>
      <vt:lpstr>2 column page</vt:lpstr>
      <vt:lpstr>2 column call out</vt:lpstr>
      <vt:lpstr>2 column page with quotation</vt:lpstr>
      <vt:lpstr>2 column with image</vt:lpstr>
      <vt:lpstr>2 column page with table</vt:lpstr>
      <vt:lpstr>2 column page with chart</vt:lpstr>
      <vt:lpstr>Page with 2 charts</vt:lpstr>
      <vt:lpstr>Page with 3 charts</vt:lpstr>
      <vt:lpstr>PowerPoint Presentation</vt:lpstr>
    </vt:vector>
  </TitlesOfParts>
  <Company>Queensland Transport and Main Roads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TMR Presentation Template</dc:title>
  <dc:creator>Brooke-Lyn L Down</dc:creator>
  <cp:keywords>Presentation, PowerPoint presentation, slides, TMR presentation template, TMR PowerPoint presentation, external presentation, widescreen</cp:keywords>
  <cp:lastModifiedBy>Julian X Lewis</cp:lastModifiedBy>
  <cp:revision>177</cp:revision>
  <cp:lastPrinted>2016-03-09T02:07:34Z</cp:lastPrinted>
  <dcterms:created xsi:type="dcterms:W3CDTF">2014-06-25T05:34:33Z</dcterms:created>
  <dcterms:modified xsi:type="dcterms:W3CDTF">2018-06-11T03:55:57Z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0x010100F1AB0206E0FE0B4F839E033224BADF58</vt:lpwstr>
  </property>
  <property fmtid="{D5CDD505-2E9C-101B-9397-08002B2CF9AE}" pid="3" name="Document updated">
    <vt:filetime>2016-07-10T14:00:00Z</vt:filetime>
  </property>
</Properties>
</file>